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9753600" cx="17338675"/>
  <p:notesSz cx="6858000" cy="9144000"/>
  <p:embeddedFontLst>
    <p:embeddedFont>
      <p:font typeface="Economica"/>
      <p:regular r:id="rId48"/>
      <p:bold r:id="rId49"/>
      <p:italic r:id="rId50"/>
      <p:boldItalic r:id="rId51"/>
    </p:embeddedFont>
    <p:embeddedFont>
      <p:font typeface="Averag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72">
          <p15:clr>
            <a:srgbClr val="A4A3A4"/>
          </p15:clr>
        </p15:guide>
        <p15:guide id="2" pos="54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7232D1-9DDC-4A54-8FBA-F51A726F13AD}">
  <a:tblStyle styleId="{857232D1-9DDC-4A54-8FBA-F51A726F13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72" orient="horz"/>
        <p:guide pos="54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Economica-regular.fntdata"/><Relationship Id="rId47" Type="http://schemas.openxmlformats.org/officeDocument/2006/relationships/slide" Target="slides/slide41.xml"/><Relationship Id="rId49" Type="http://schemas.openxmlformats.org/officeDocument/2006/relationships/font" Target="fonts/Economic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conomica-boldItalic.fntdata"/><Relationship Id="rId50" Type="http://schemas.openxmlformats.org/officeDocument/2006/relationships/font" Target="fonts/Economica-italic.fntdata"/><Relationship Id="rId52" Type="http://schemas.openxmlformats.org/officeDocument/2006/relationships/font" Target="fonts/Averag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73e267e8b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73e267e8b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84" name="Google Shape;284;g2573e267e8b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73e267e8b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73e267e8b_0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I will do random sampling of the individual decreasing observations.</a:t>
            </a:r>
            <a:endParaRPr b="1"/>
          </a:p>
        </p:txBody>
      </p:sp>
      <p:sp>
        <p:nvSpPr>
          <p:cNvPr id="318" name="Google Shape;318;g2573e267e8b_0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4796f6ec5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4796f6ec5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39" name="Google Shape;339;g254796f6ec5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7c5053f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7c5053fc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58" name="Google Shape;358;g257c5053fc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73e267e8b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73e267e8b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88" name="Google Shape;388;g2573e267e8b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83922c5ab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583922c5ab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418" name="Google Shape;418;g2583922c5ab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583922c5ab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583922c5ab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436" name="Google Shape;436;g2583922c5ab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83922c5ab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83922c5ab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449" name="Google Shape;449;g2583922c5ab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73e267e8b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461" name="Google Shape;461;g2573e267e8b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5592bd563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5592bd563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“Multicollinearity is a special case of collinearity where a feature exhibits a linear relationship with two or more features.”</a:t>
            </a:r>
            <a:endParaRPr b="1"/>
          </a:p>
        </p:txBody>
      </p:sp>
      <p:sp>
        <p:nvSpPr>
          <p:cNvPr id="480" name="Google Shape;480;g25592bd563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4796f6ec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700"/>
              <a:t>Induced net toroildal plasma current through the transformer coil. </a:t>
            </a:r>
            <a:endParaRPr b="1" sz="1700"/>
          </a:p>
        </p:txBody>
      </p:sp>
      <p:sp>
        <p:nvSpPr>
          <p:cNvPr id="93" name="Google Shape;93;g254796f6ec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54796f6ec5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54796f6ec5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a:p>
            <a:pPr indent="0" lvl="0" marL="0" rtl="0" algn="l">
              <a:spcBef>
                <a:spcPts val="0"/>
              </a:spcBef>
              <a:spcAft>
                <a:spcPts val="0"/>
              </a:spcAft>
              <a:buNone/>
            </a:pPr>
            <a:r>
              <a:rPr b="1" lang="en-GB"/>
              <a:t>COMPACT MATRIX EQUATION OF ORDINARY LEAST SQUARES.</a:t>
            </a:r>
            <a:endParaRPr b="1"/>
          </a:p>
        </p:txBody>
      </p:sp>
      <p:sp>
        <p:nvSpPr>
          <p:cNvPr id="517" name="Google Shape;517;g254796f6ec5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769700a4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769700a43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540" name="Google Shape;540;g25769700a43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769700a4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5769700a43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563" name="Google Shape;563;g25769700a43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55afc23b79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55afc23b79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587" name="Google Shape;587;g255afc23b79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55afc23b79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55afc23b79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613" name="Google Shape;613;g255afc23b79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769700a4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637" name="Google Shape;637;g25769700a4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55d9750a9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55d9750a9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I explain why is it important to reduce the number of features in an algorithm.</a:t>
            </a:r>
            <a:endParaRPr b="1" sz="1500"/>
          </a:p>
          <a:p>
            <a:pPr indent="0" lvl="0" marL="0" rtl="0" algn="l">
              <a:spcBef>
                <a:spcPts val="0"/>
              </a:spcBef>
              <a:spcAft>
                <a:spcPts val="0"/>
              </a:spcAft>
              <a:buNone/>
            </a:pPr>
            <a:r>
              <a:t/>
            </a:r>
            <a:endParaRPr b="1"/>
          </a:p>
          <a:p>
            <a:pPr indent="0" lvl="0" marL="0" rtl="0" algn="l">
              <a:spcBef>
                <a:spcPts val="0"/>
              </a:spcBef>
              <a:spcAft>
                <a:spcPts val="0"/>
              </a:spcAft>
              <a:buNone/>
            </a:pPr>
            <a:r>
              <a:rPr b="1" lang="en-GB"/>
              <a:t>“After careful consideration, at the end, a total of 47 features were considered to further investigation, based on my lecturios in this Master. Some of the features are related to NBI heating, the diomensionless form of the scaling law, and types of ELMs”.</a:t>
            </a:r>
            <a:endParaRPr b="1"/>
          </a:p>
        </p:txBody>
      </p:sp>
      <p:sp>
        <p:nvSpPr>
          <p:cNvPr id="657" name="Google Shape;657;g255d9750a9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5d9750a9d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5d9750a9d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I explain why is it important to reduce the number of features in an algorithm.</a:t>
            </a:r>
            <a:endParaRPr b="1" sz="1500"/>
          </a:p>
          <a:p>
            <a:pPr indent="0" lvl="0" marL="0" rtl="0" algn="l">
              <a:spcBef>
                <a:spcPts val="0"/>
              </a:spcBef>
              <a:spcAft>
                <a:spcPts val="0"/>
              </a:spcAft>
              <a:buNone/>
            </a:pPr>
            <a:r>
              <a:t/>
            </a:r>
            <a:endParaRPr b="1"/>
          </a:p>
          <a:p>
            <a:pPr indent="0" lvl="0" marL="0" rtl="0" algn="l">
              <a:spcBef>
                <a:spcPts val="0"/>
              </a:spcBef>
              <a:spcAft>
                <a:spcPts val="0"/>
              </a:spcAft>
              <a:buNone/>
            </a:pPr>
            <a:r>
              <a:rPr b="1" lang="en-GB"/>
              <a:t>“After careful consideration, at the end, a total of 47 features were considered to further investigation, based on my lecturios in this Master. Some of the features are related to NBI heating, the diomensionless form of the scaling law, and types of ELMs”.</a:t>
            </a:r>
            <a:endParaRPr b="1"/>
          </a:p>
        </p:txBody>
      </p:sp>
      <p:sp>
        <p:nvSpPr>
          <p:cNvPr id="677" name="Google Shape;677;g255d9750a9d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55d9750a9d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55d9750a9d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697" name="Google Shape;697;g255d9750a9d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55d9750a9d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55d9750a9d_1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a:t>
            </a:r>
            <a:r>
              <a:rPr b="1" lang="en-GB" sz="1500"/>
              <a:t>explai that you have different subset of features to analyse, this is due to the interference of one feature with another, so having the optimal subset is unknown. </a:t>
            </a:r>
            <a:endParaRPr b="1"/>
          </a:p>
        </p:txBody>
      </p:sp>
      <p:sp>
        <p:nvSpPr>
          <p:cNvPr id="713" name="Google Shape;713;g255d9750a9d_1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4796f6ec5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900"/>
              <a:t>Is the reason of this decrease due to data-related issues?</a:t>
            </a:r>
            <a:endParaRPr b="1" sz="1900"/>
          </a:p>
          <a:p>
            <a:pPr indent="0" lvl="0" marL="0" rtl="0" algn="l">
              <a:spcBef>
                <a:spcPts val="0"/>
              </a:spcBef>
              <a:spcAft>
                <a:spcPts val="0"/>
              </a:spcAft>
              <a:buNone/>
            </a:pPr>
            <a:r>
              <a:rPr b="1" lang="en-GB" sz="1900"/>
              <a:t>Or does it has to do with smt of the Physics going on inside the TOKAMAK?</a:t>
            </a:r>
            <a:endParaRPr b="1" sz="1900"/>
          </a:p>
          <a:p>
            <a:pPr indent="0" lvl="0" marL="0" rtl="0" algn="l">
              <a:spcBef>
                <a:spcPts val="0"/>
              </a:spcBef>
              <a:spcAft>
                <a:spcPts val="0"/>
              </a:spcAft>
              <a:buNone/>
            </a:pPr>
            <a:r>
              <a:rPr b="1" lang="en-GB" sz="1900"/>
              <a:t>What can we learn from this </a:t>
            </a:r>
            <a:r>
              <a:rPr b="1" lang="en-GB" sz="1900"/>
              <a:t>phenomenon / Event</a:t>
            </a:r>
            <a:r>
              <a:rPr b="1" lang="en-GB" sz="1900"/>
              <a:t>?</a:t>
            </a:r>
            <a:endParaRPr b="1" sz="1900"/>
          </a:p>
        </p:txBody>
      </p:sp>
      <p:sp>
        <p:nvSpPr>
          <p:cNvPr id="112" name="Google Shape;112;g254796f6ec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55d9750a9d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55d9750a9d_1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749" name="Google Shape;749;g255d9750a9d_1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5769700a43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766" name="Google Shape;766;g25769700a43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55d9750a9d_1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55d9750a9d_1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a:t>
            </a:r>
            <a:r>
              <a:rPr b="1" lang="en-GB"/>
              <a:t>confinement</a:t>
            </a:r>
            <a:r>
              <a:rPr b="1" lang="en-GB"/>
              <a:t> time? Well one of them is with the dimensionless of the scaling law. </a:t>
            </a:r>
            <a:endParaRPr b="1"/>
          </a:p>
        </p:txBody>
      </p:sp>
      <p:sp>
        <p:nvSpPr>
          <p:cNvPr id="787" name="Google Shape;787;g255d9750a9d_1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5769700a43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5769700a43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confinement time? Well one of them is with the dimensionless of the scaling law. </a:t>
            </a:r>
            <a:endParaRPr b="1"/>
          </a:p>
        </p:txBody>
      </p:sp>
      <p:sp>
        <p:nvSpPr>
          <p:cNvPr id="802" name="Google Shape;802;g25769700a43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55d9750a9d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55d9750a9d_1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confinement time? Well one of them is with the dimensionless of the scaling law.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DATASETS BEHAVE AS H-Mode Behaviour</a:t>
            </a:r>
            <a:endParaRPr b="1"/>
          </a:p>
        </p:txBody>
      </p:sp>
      <p:sp>
        <p:nvSpPr>
          <p:cNvPr id="820" name="Google Shape;820;g255d9750a9d_1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583922c5a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583922c5a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GB"/>
              <a:t>Kadomtsev constraint || Connor and Taylor (a perpective on anomalous transport described by the Fokker-Planck equation)</a:t>
            </a:r>
            <a:br>
              <a:rPr b="1" lang="en-GB"/>
            </a:br>
            <a:r>
              <a:rPr b="1" lang="en-GB"/>
              <a:t>the Buckingham Π-Theorem, which</a:t>
            </a:r>
            <a:endParaRPr b="1"/>
          </a:p>
          <a:p>
            <a:pPr indent="0" lvl="0" marL="0" rtl="0" algn="l">
              <a:spcBef>
                <a:spcPts val="0"/>
              </a:spcBef>
              <a:spcAft>
                <a:spcPts val="0"/>
              </a:spcAft>
              <a:buClr>
                <a:schemeClr val="dk1"/>
              </a:buClr>
              <a:buSzPts val="1100"/>
              <a:buFont typeface="Arial"/>
              <a:buNone/>
            </a:pPr>
            <a:r>
              <a:rPr b="1" lang="en-GB"/>
              <a:t>states that a function that expresses a physical law has the property of generalised homogeneity, meaning</a:t>
            </a:r>
            <a:endParaRPr b="1"/>
          </a:p>
          <a:p>
            <a:pPr indent="0" lvl="0" marL="0" rtl="0" algn="l">
              <a:spcBef>
                <a:spcPts val="0"/>
              </a:spcBef>
              <a:spcAft>
                <a:spcPts val="0"/>
              </a:spcAft>
              <a:buNone/>
            </a:pPr>
            <a:r>
              <a:rPr b="1" lang="en-GB"/>
              <a:t>that it does not depend on the units of measurement [15].</a:t>
            </a:r>
            <a:endParaRPr b="1"/>
          </a:p>
        </p:txBody>
      </p:sp>
      <p:sp>
        <p:nvSpPr>
          <p:cNvPr id="849" name="Google Shape;849;g2583922c5a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55d9750a9d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55d9750a9d_1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file:///home/kchinas/Documents/Universiteit/Thesis/kGitHub/FUSION-EP-Master-Thesis/Defence/HugillPlot_STDB5.html</a:t>
            </a:r>
            <a:endParaRPr b="1"/>
          </a:p>
        </p:txBody>
      </p:sp>
      <p:sp>
        <p:nvSpPr>
          <p:cNvPr id="865" name="Google Shape;865;g255d9750a9d_1_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55d9750a9d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55d9750a9d_1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882" name="Google Shape;882;g255d9750a9d_1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55d9750a9d_1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55d9750a9d_1_3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g255d9750a9d_1_3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55d9750a9d_1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55d9750a9d_1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915" name="Google Shape;915;g255d9750a9d_1_3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73e267e8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This will allow to not only tell “here are your responsible observations” but hopefully</a:t>
            </a:r>
            <a:endParaRPr b="1"/>
          </a:p>
        </p:txBody>
      </p:sp>
      <p:sp>
        <p:nvSpPr>
          <p:cNvPr id="137" name="Google Shape;137;g2573e267e8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55d9750a9d_1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255d9750a9d_1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55afc23b7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55afc23b79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g255afc23b79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73e267e8b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153" name="Google Shape;153;g2573e267e8b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4796f6ec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4796f6ec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71" name="Google Shape;171;g254796f6ec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73e267e8b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73e267e8b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91" name="Google Shape;191;g2573e267e8b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5d9750a9d_1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5d9750a9d_1_4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13" name="Google Shape;213;g255d9750a9d_1_4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73e267e8b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73e267e8b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48" name="Google Shape;248;g2573e267e8b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Logo" showMasterSp="0" type="blank">
  <p:cSld name="BLANK">
    <p:spTree>
      <p:nvGrpSpPr>
        <p:cNvPr id="16" name="Shape 16"/>
        <p:cNvGrpSpPr/>
        <p:nvPr/>
      </p:nvGrpSpPr>
      <p:grpSpPr>
        <a:xfrm>
          <a:off x="0" y="0"/>
          <a:ext cx="0" cy="0"/>
          <a:chOff x="0" y="0"/>
          <a:chExt cx="0" cy="0"/>
        </a:xfrm>
      </p:grpSpPr>
      <p:sp>
        <p:nvSpPr>
          <p:cNvPr id="17" name="Google Shape;17;p2"/>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pic>
        <p:nvPicPr>
          <p:cNvPr id="20" name="Google Shape;20;p2"/>
          <p:cNvPicPr preferRelativeResize="0"/>
          <p:nvPr/>
        </p:nvPicPr>
        <p:blipFill rotWithShape="1">
          <a:blip r:embed="rId2">
            <a:alphaModFix/>
          </a:blip>
          <a:srcRect b="0" l="0" r="0" t="0"/>
          <a:stretch/>
        </p:blipFill>
        <p:spPr>
          <a:xfrm>
            <a:off x="4077747" y="2283675"/>
            <a:ext cx="4800610" cy="417272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textbox over picture">
  <p:cSld name="Light blue textbox over picture">
    <p:bg>
      <p:bgPr>
        <a:solidFill>
          <a:schemeClr val="lt1"/>
        </a:solidFill>
      </p:bgPr>
    </p:bg>
    <p:spTree>
      <p:nvGrpSpPr>
        <p:cNvPr id="73" name="Shape 73"/>
        <p:cNvGrpSpPr/>
        <p:nvPr/>
      </p:nvGrpSpPr>
      <p:grpSpPr>
        <a:xfrm>
          <a:off x="0" y="0"/>
          <a:ext cx="0" cy="0"/>
          <a:chOff x="0" y="0"/>
          <a:chExt cx="0" cy="0"/>
        </a:xfrm>
      </p:grpSpPr>
      <p:sp>
        <p:nvSpPr>
          <p:cNvPr id="74" name="Google Shape;74;p11"/>
          <p:cNvSpPr/>
          <p:nvPr/>
        </p:nvSpPr>
        <p:spPr>
          <a:xfrm>
            <a:off x="914400" y="0"/>
            <a:ext cx="16424275" cy="7898400"/>
          </a:xfrm>
          <a:prstGeom prst="rect">
            <a:avLst/>
          </a:prstGeom>
          <a:solidFill>
            <a:srgbClr val="1E64C8"/>
          </a:solidFill>
          <a:ln cap="flat" cmpd="sng" w="12700">
            <a:solidFill>
              <a:srgbClr val="658A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75" name="Google Shape;75;p11"/>
          <p:cNvSpPr/>
          <p:nvPr>
            <p:ph idx="2" type="pic"/>
          </p:nvPr>
        </p:nvSpPr>
        <p:spPr>
          <a:xfrm>
            <a:off x="914400" y="0"/>
            <a:ext cx="16424275" cy="7920000"/>
          </a:xfrm>
          <a:prstGeom prst="rect">
            <a:avLst/>
          </a:prstGeom>
          <a:noFill/>
          <a:ln>
            <a:noFill/>
          </a:ln>
        </p:spPr>
      </p:sp>
      <p:sp>
        <p:nvSpPr>
          <p:cNvPr id="76" name="Google Shape;76;p11"/>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 type="body"/>
          </p:nvPr>
        </p:nvSpPr>
        <p:spPr>
          <a:xfrm>
            <a:off x="914399" y="1011602"/>
            <a:ext cx="7754938" cy="6908398"/>
          </a:xfrm>
          <a:prstGeom prst="rect">
            <a:avLst/>
          </a:prstGeom>
          <a:solidFill>
            <a:srgbClr val="E9F0FA"/>
          </a:solid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rgbClr val="1E64C8"/>
              </a:buClr>
              <a:buSzPts val="5400"/>
              <a:buNone/>
              <a:defRPr sz="5400" u="sng" cap="none">
                <a:solidFill>
                  <a:srgbClr val="1E64C8"/>
                </a:solidFill>
              </a:defRPr>
            </a:lvl1pPr>
            <a:lvl2pPr indent="-533400" lvl="1" marL="914400" algn="l">
              <a:lnSpc>
                <a:spcPct val="120000"/>
              </a:lnSpc>
              <a:spcBef>
                <a:spcPts val="0"/>
              </a:spcBef>
              <a:spcAft>
                <a:spcPts val="0"/>
              </a:spcAft>
              <a:buClr>
                <a:srgbClr val="1E64C8"/>
              </a:buClr>
              <a:buSzPts val="4800"/>
              <a:buChar char="̶"/>
              <a:defRPr>
                <a:solidFill>
                  <a:srgbClr val="1E64C8"/>
                </a:solidFill>
              </a:defRPr>
            </a:lvl2pPr>
            <a:lvl3pPr indent="-533400" lvl="2" marL="1371600" algn="l">
              <a:lnSpc>
                <a:spcPct val="120000"/>
              </a:lnSpc>
              <a:spcBef>
                <a:spcPts val="0"/>
              </a:spcBef>
              <a:spcAft>
                <a:spcPts val="0"/>
              </a:spcAft>
              <a:buClr>
                <a:srgbClr val="1E64C8"/>
              </a:buClr>
              <a:buSzPts val="4800"/>
              <a:buChar char="‒"/>
              <a:defRPr>
                <a:solidFill>
                  <a:srgbClr val="1E64C8"/>
                </a:solidFill>
              </a:defRPr>
            </a:lvl3pPr>
            <a:lvl4pPr indent="-533400" lvl="3" marL="1828800" algn="l">
              <a:lnSpc>
                <a:spcPct val="120000"/>
              </a:lnSpc>
              <a:spcBef>
                <a:spcPts val="0"/>
              </a:spcBef>
              <a:spcAft>
                <a:spcPts val="0"/>
              </a:spcAft>
              <a:buClr>
                <a:srgbClr val="1E64C8"/>
              </a:buClr>
              <a:buSzPts val="4800"/>
              <a:buChar char="‒"/>
              <a:defRPr>
                <a:solidFill>
                  <a:srgbClr val="1E64C8"/>
                </a:solidFill>
              </a:defRPr>
            </a:lvl4pPr>
            <a:lvl5pPr indent="-228600" lvl="4" marL="2286000" algn="l">
              <a:lnSpc>
                <a:spcPct val="120000"/>
              </a:lnSpc>
              <a:spcBef>
                <a:spcPts val="0"/>
              </a:spcBef>
              <a:spcAft>
                <a:spcPts val="0"/>
              </a:spcAft>
              <a:buClr>
                <a:srgbClr val="1E64C8"/>
              </a:buClr>
              <a:buSzPts val="4800"/>
              <a:buNone/>
              <a:defRPr>
                <a:solidFill>
                  <a:srgbClr val="1E64C8"/>
                </a:solidFill>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79" name="Google Shape;79;p1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lvl1pPr>
            <a:lvl2pPr lvl="1">
              <a:buNone/>
              <a:defRPr sz="2300"/>
            </a:lvl2pPr>
            <a:lvl3pPr lvl="2">
              <a:buNone/>
              <a:defRPr sz="2300"/>
            </a:lvl3pPr>
            <a:lvl4pPr lvl="3">
              <a:buNone/>
              <a:defRPr sz="2300"/>
            </a:lvl4pPr>
            <a:lvl5pPr lvl="4">
              <a:buNone/>
              <a:defRPr sz="2300"/>
            </a:lvl5pPr>
            <a:lvl6pPr lvl="5">
              <a:buNone/>
              <a:defRPr sz="2300"/>
            </a:lvl6pPr>
            <a:lvl7pPr lvl="6">
              <a:buNone/>
              <a:defRPr sz="2300"/>
            </a:lvl7pPr>
            <a:lvl8pPr lvl="7">
              <a:buNone/>
              <a:defRPr sz="2300"/>
            </a:lvl8pPr>
            <a:lvl9pPr lvl="8">
              <a:buNone/>
              <a:defRPr sz="2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
  <p:cSld name="TitleSlide">
    <p:spTree>
      <p:nvGrpSpPr>
        <p:cNvPr id="21" name="Shape 21"/>
        <p:cNvGrpSpPr/>
        <p:nvPr/>
      </p:nvGrpSpPr>
      <p:grpSpPr>
        <a:xfrm>
          <a:off x="0" y="0"/>
          <a:ext cx="0" cy="0"/>
          <a:chOff x="0" y="0"/>
          <a:chExt cx="0" cy="0"/>
        </a:xfrm>
      </p:grpSpPr>
      <p:sp>
        <p:nvSpPr>
          <p:cNvPr id="22" name="Google Shape;22;p3"/>
          <p:cNvSpPr/>
          <p:nvPr/>
        </p:nvSpPr>
        <p:spPr>
          <a:xfrm>
            <a:off x="914400" y="1393200"/>
            <a:ext cx="16424275" cy="65052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23" name="Google Shape;23;p3"/>
          <p:cNvSpPr txBox="1"/>
          <p:nvPr>
            <p:ph type="ctrTitle"/>
          </p:nvPr>
        </p:nvSpPr>
        <p:spPr>
          <a:xfrm>
            <a:off x="1291074" y="2286000"/>
            <a:ext cx="15183366" cy="4436316"/>
          </a:xfrm>
          <a:prstGeom prst="rect">
            <a:avLst/>
          </a:prstGeom>
          <a:noFill/>
          <a:ln>
            <a:noFill/>
          </a:ln>
        </p:spPr>
        <p:txBody>
          <a:bodyPr anchorCtr="0" anchor="b" bIns="45700" lIns="91425" spcFirstLastPara="1" rIns="91425" wrap="square" tIns="45700">
            <a:noAutofit/>
          </a:bodyPr>
          <a:lstStyle>
            <a:lvl1pPr lvl="0" algn="l">
              <a:lnSpc>
                <a:spcPct val="110000"/>
              </a:lnSpc>
              <a:spcBef>
                <a:spcPts val="0"/>
              </a:spcBef>
              <a:spcAft>
                <a:spcPts val="0"/>
              </a:spcAft>
              <a:buClr>
                <a:schemeClr val="lt1"/>
              </a:buClr>
              <a:buSzPts val="10000"/>
              <a:buFont typeface="Arial"/>
              <a:buNone/>
              <a:defRPr sz="10000" u="sng">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283414" y="6874716"/>
            <a:ext cx="15191026" cy="5832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0"/>
              </a:spcBef>
              <a:spcAft>
                <a:spcPts val="0"/>
              </a:spcAft>
              <a:buClr>
                <a:schemeClr val="accent1"/>
              </a:buClr>
              <a:buSzPts val="3000"/>
              <a:buNone/>
              <a:defRPr sz="3000">
                <a:solidFill>
                  <a:schemeClr val="accent1"/>
                </a:solidFill>
              </a:defRPr>
            </a:lvl1pPr>
            <a:lvl2pPr lvl="1" algn="ctr">
              <a:lnSpc>
                <a:spcPct val="120000"/>
              </a:lnSpc>
              <a:spcBef>
                <a:spcPts val="0"/>
              </a:spcBef>
              <a:spcAft>
                <a:spcPts val="0"/>
              </a:spcAft>
              <a:buClr>
                <a:schemeClr val="dk1"/>
              </a:buClr>
              <a:buSzPts val="2844"/>
              <a:buNone/>
              <a:defRPr sz="2844"/>
            </a:lvl2pPr>
            <a:lvl3pPr lvl="2" algn="ctr">
              <a:lnSpc>
                <a:spcPct val="120000"/>
              </a:lnSpc>
              <a:spcBef>
                <a:spcPts val="0"/>
              </a:spcBef>
              <a:spcAft>
                <a:spcPts val="0"/>
              </a:spcAft>
              <a:buClr>
                <a:schemeClr val="dk1"/>
              </a:buClr>
              <a:buSzPts val="2560"/>
              <a:buNone/>
              <a:defRPr sz="2560"/>
            </a:lvl3pPr>
            <a:lvl4pPr lvl="3" algn="ctr">
              <a:lnSpc>
                <a:spcPct val="120000"/>
              </a:lnSpc>
              <a:spcBef>
                <a:spcPts val="0"/>
              </a:spcBef>
              <a:spcAft>
                <a:spcPts val="0"/>
              </a:spcAft>
              <a:buClr>
                <a:schemeClr val="dk1"/>
              </a:buClr>
              <a:buSzPts val="2275"/>
              <a:buNone/>
              <a:defRPr sz="2275"/>
            </a:lvl4pPr>
            <a:lvl5pPr lvl="4" algn="ctr">
              <a:lnSpc>
                <a:spcPct val="120000"/>
              </a:lnSpc>
              <a:spcBef>
                <a:spcPts val="0"/>
              </a:spcBef>
              <a:spcAft>
                <a:spcPts val="0"/>
              </a:spcAft>
              <a:buClr>
                <a:schemeClr val="dk1"/>
              </a:buClr>
              <a:buSzPts val="2275"/>
              <a:buNone/>
              <a:defRPr sz="2275"/>
            </a:lvl5pPr>
            <a:lvl6pPr lvl="5" algn="ctr">
              <a:lnSpc>
                <a:spcPct val="90000"/>
              </a:lnSpc>
              <a:spcBef>
                <a:spcPts val="711"/>
              </a:spcBef>
              <a:spcAft>
                <a:spcPts val="0"/>
              </a:spcAft>
              <a:buClr>
                <a:schemeClr val="dk1"/>
              </a:buClr>
              <a:buSzPts val="2275"/>
              <a:buNone/>
              <a:defRPr sz="2275"/>
            </a:lvl6pPr>
            <a:lvl7pPr lvl="6" algn="ctr">
              <a:lnSpc>
                <a:spcPct val="90000"/>
              </a:lnSpc>
              <a:spcBef>
                <a:spcPts val="711"/>
              </a:spcBef>
              <a:spcAft>
                <a:spcPts val="0"/>
              </a:spcAft>
              <a:buClr>
                <a:schemeClr val="dk1"/>
              </a:buClr>
              <a:buSzPts val="2275"/>
              <a:buNone/>
              <a:defRPr sz="2275"/>
            </a:lvl7pPr>
            <a:lvl8pPr lvl="7" algn="ctr">
              <a:lnSpc>
                <a:spcPct val="90000"/>
              </a:lnSpc>
              <a:spcBef>
                <a:spcPts val="711"/>
              </a:spcBef>
              <a:spcAft>
                <a:spcPts val="0"/>
              </a:spcAft>
              <a:buClr>
                <a:schemeClr val="dk1"/>
              </a:buClr>
              <a:buSzPts val="2275"/>
              <a:buNone/>
              <a:defRPr sz="2275"/>
            </a:lvl8pPr>
            <a:lvl9pPr lvl="8" algn="ctr">
              <a:lnSpc>
                <a:spcPct val="90000"/>
              </a:lnSpc>
              <a:spcBef>
                <a:spcPts val="711"/>
              </a:spcBef>
              <a:spcAft>
                <a:spcPts val="0"/>
              </a:spcAft>
              <a:buClr>
                <a:schemeClr val="dk1"/>
              </a:buClr>
              <a:buSzPts val="2275"/>
              <a:buNone/>
              <a:defRPr sz="2275"/>
            </a:lvl9pPr>
          </a:lstStyle>
          <a:p/>
        </p:txBody>
      </p:sp>
      <p:sp>
        <p:nvSpPr>
          <p:cNvPr id="25" name="Google Shape;25;p3"/>
          <p:cNvSpPr/>
          <p:nvPr>
            <p:ph idx="2" type="pic"/>
          </p:nvPr>
        </p:nvSpPr>
        <p:spPr>
          <a:xfrm>
            <a:off x="3200400" y="8366400"/>
            <a:ext cx="2286000" cy="928800"/>
          </a:xfrm>
          <a:prstGeom prst="rect">
            <a:avLst/>
          </a:prstGeom>
          <a:noFill/>
          <a:ln>
            <a:noFill/>
          </a:ln>
        </p:spPr>
      </p:sp>
      <p:sp>
        <p:nvSpPr>
          <p:cNvPr id="26" name="Google Shape;26;p3"/>
          <p:cNvSpPr/>
          <p:nvPr>
            <p:ph idx="3" type="pic"/>
          </p:nvPr>
        </p:nvSpPr>
        <p:spPr>
          <a:xfrm>
            <a:off x="5713200" y="8366400"/>
            <a:ext cx="2286000" cy="928800"/>
          </a:xfrm>
          <a:prstGeom prst="rect">
            <a:avLst/>
          </a:prstGeom>
          <a:noFill/>
          <a:ln>
            <a:noFill/>
          </a:ln>
        </p:spPr>
      </p:sp>
      <p:sp>
        <p:nvSpPr>
          <p:cNvPr id="27" name="Google Shape;27;p3"/>
          <p:cNvSpPr/>
          <p:nvPr>
            <p:ph idx="4" type="pic"/>
          </p:nvPr>
        </p:nvSpPr>
        <p:spPr>
          <a:xfrm>
            <a:off x="8229600" y="8366400"/>
            <a:ext cx="2322000" cy="928800"/>
          </a:xfrm>
          <a:prstGeom prst="rect">
            <a:avLst/>
          </a:prstGeom>
          <a:noFill/>
          <a:ln>
            <a:noFill/>
          </a:ln>
        </p:spPr>
      </p:sp>
      <p:sp>
        <p:nvSpPr>
          <p:cNvPr id="28" name="Google Shape;28;p3"/>
          <p:cNvSpPr/>
          <p:nvPr>
            <p:ph idx="5" type="pic"/>
          </p:nvPr>
        </p:nvSpPr>
        <p:spPr>
          <a:xfrm>
            <a:off x="10746000" y="8366400"/>
            <a:ext cx="2322000" cy="928800"/>
          </a:xfrm>
          <a:prstGeom prst="rect">
            <a:avLst/>
          </a:prstGeom>
          <a:noFill/>
          <a:ln>
            <a:noFill/>
          </a:ln>
        </p:spPr>
      </p:sp>
      <p:sp>
        <p:nvSpPr>
          <p:cNvPr id="29" name="Google Shape;29;p3"/>
          <p:cNvSpPr txBox="1"/>
          <p:nvPr>
            <p:ph idx="6" type="body"/>
          </p:nvPr>
        </p:nvSpPr>
        <p:spPr>
          <a:xfrm>
            <a:off x="8580530" y="395008"/>
            <a:ext cx="8294400" cy="540000"/>
          </a:xfrm>
          <a:prstGeom prst="rect">
            <a:avLst/>
          </a:prstGeom>
          <a:noFill/>
          <a:ln>
            <a:noFill/>
          </a:ln>
        </p:spPr>
        <p:txBody>
          <a:bodyPr anchorCtr="0" anchor="b" bIns="45700" lIns="91425" spcFirstLastPara="1" rIns="91425" wrap="square" tIns="45700">
            <a:normAutofit/>
          </a:bodyPr>
          <a:lstStyle>
            <a:lvl1pPr indent="-228600" lvl="0" marL="457200" algn="l">
              <a:lnSpc>
                <a:spcPct val="121428"/>
              </a:lnSpc>
              <a:spcBef>
                <a:spcPts val="0"/>
              </a:spcBef>
              <a:spcAft>
                <a:spcPts val="0"/>
              </a:spcAft>
              <a:buClr>
                <a:srgbClr val="1E64C8"/>
              </a:buClr>
              <a:buSzPts val="1400"/>
              <a:buNone/>
              <a:defRPr b="1" i="0" sz="1400" u="sng" cap="none">
                <a:solidFill>
                  <a:srgbClr val="1E64C8"/>
                </a:solidFill>
              </a:defRPr>
            </a:lvl1pPr>
            <a:lvl2pPr indent="-228600" lvl="1" marL="914400" algn="l">
              <a:lnSpc>
                <a:spcPct val="121428"/>
              </a:lnSpc>
              <a:spcBef>
                <a:spcPts val="0"/>
              </a:spcBef>
              <a:spcAft>
                <a:spcPts val="0"/>
              </a:spcAft>
              <a:buClr>
                <a:srgbClr val="1E64C8"/>
              </a:buClr>
              <a:buSzPts val="1400"/>
              <a:buNone/>
              <a:defRPr sz="1400" cap="none">
                <a:solidFill>
                  <a:srgbClr val="1E64C8"/>
                </a:solidFill>
              </a:defRPr>
            </a:lvl2pPr>
            <a:lvl3pPr indent="-342900" lvl="2" marL="1371600" algn="l">
              <a:lnSpc>
                <a:spcPct val="120000"/>
              </a:lnSpc>
              <a:spcBef>
                <a:spcPts val="0"/>
              </a:spcBef>
              <a:spcAft>
                <a:spcPts val="0"/>
              </a:spcAft>
              <a:buClr>
                <a:schemeClr val="dk1"/>
              </a:buClr>
              <a:buSzPts val="1800"/>
              <a:buChar char="‒"/>
              <a:defRPr/>
            </a:lvl3pPr>
            <a:lvl4pPr indent="-342900" lvl="3" marL="1828800" algn="l">
              <a:lnSpc>
                <a:spcPct val="120000"/>
              </a:lnSpc>
              <a:spcBef>
                <a:spcPts val="0"/>
              </a:spcBef>
              <a:spcAft>
                <a:spcPts val="0"/>
              </a:spcAft>
              <a:buClr>
                <a:schemeClr val="dk1"/>
              </a:buClr>
              <a:buSzPts val="1800"/>
              <a:buChar char="‒"/>
              <a:defRPr/>
            </a:lvl4pPr>
            <a:lvl5pPr indent="-228600" lvl="4" marL="2286000" algn="l">
              <a:lnSpc>
                <a:spcPct val="120000"/>
              </a:lnSpc>
              <a:spcBef>
                <a:spcPts val="0"/>
              </a:spcBef>
              <a:spcAft>
                <a:spcPts val="0"/>
              </a:spcAft>
              <a:buClr>
                <a:schemeClr val="dk1"/>
              </a:buClr>
              <a:buSzPts val="1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464400" y="0"/>
            <a:ext cx="4179598" cy="1393199"/>
          </a:xfrm>
          <a:prstGeom prst="rect">
            <a:avLst/>
          </a:prstGeom>
          <a:noFill/>
          <a:ln>
            <a:noFill/>
          </a:ln>
        </p:spPr>
      </p:pic>
      <p:sp>
        <p:nvSpPr>
          <p:cNvPr id="31" name="Google Shape;31;p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lvl1pPr>
            <a:lvl2pPr lvl="1">
              <a:buNone/>
              <a:defRPr sz="2300"/>
            </a:lvl2pPr>
            <a:lvl3pPr lvl="2">
              <a:buNone/>
              <a:defRPr sz="2300"/>
            </a:lvl3pPr>
            <a:lvl4pPr lvl="3">
              <a:buNone/>
              <a:defRPr sz="2300"/>
            </a:lvl4pPr>
            <a:lvl5pPr lvl="4">
              <a:buNone/>
              <a:defRPr sz="2300"/>
            </a:lvl5pPr>
            <a:lvl6pPr lvl="5">
              <a:buNone/>
              <a:defRPr sz="2300"/>
            </a:lvl6pPr>
            <a:lvl7pPr lvl="6">
              <a:buNone/>
              <a:defRPr sz="2300"/>
            </a:lvl7pPr>
            <a:lvl8pPr lvl="7">
              <a:buNone/>
              <a:defRPr sz="2300"/>
            </a:lvl8pPr>
            <a:lvl9pPr lvl="8">
              <a:buNone/>
              <a:defRPr sz="2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p:cSld name="Chapter Slide">
    <p:spTree>
      <p:nvGrpSpPr>
        <p:cNvPr id="32" name="Shape 32"/>
        <p:cNvGrpSpPr/>
        <p:nvPr/>
      </p:nvGrpSpPr>
      <p:grpSpPr>
        <a:xfrm>
          <a:off x="0" y="0"/>
          <a:ext cx="0" cy="0"/>
          <a:chOff x="0" y="0"/>
          <a:chExt cx="0" cy="0"/>
        </a:xfrm>
      </p:grpSpPr>
      <p:sp>
        <p:nvSpPr>
          <p:cNvPr id="33" name="Google Shape;33;p4"/>
          <p:cNvSpPr/>
          <p:nvPr/>
        </p:nvSpPr>
        <p:spPr>
          <a:xfrm>
            <a:off x="914400" y="0"/>
            <a:ext cx="16424275" cy="78984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34" name="Google Shape;34;p4"/>
          <p:cNvSpPr txBox="1"/>
          <p:nvPr>
            <p:ph type="ctrTitle"/>
          </p:nvPr>
        </p:nvSpPr>
        <p:spPr>
          <a:xfrm>
            <a:off x="1291074" y="3246120"/>
            <a:ext cx="15183366" cy="4436316"/>
          </a:xfrm>
          <a:prstGeom prst="rect">
            <a:avLst/>
          </a:prstGeom>
          <a:noFill/>
          <a:ln>
            <a:noFill/>
          </a:ln>
        </p:spPr>
        <p:txBody>
          <a:bodyPr anchorCtr="0" anchor="b" bIns="45700" lIns="91425" spcFirstLastPara="1" rIns="91425" wrap="square" tIns="45700">
            <a:noAutofit/>
          </a:bodyPr>
          <a:lstStyle>
            <a:lvl1pPr lvl="0" algn="l">
              <a:lnSpc>
                <a:spcPct val="110000"/>
              </a:lnSpc>
              <a:spcBef>
                <a:spcPts val="0"/>
              </a:spcBef>
              <a:spcAft>
                <a:spcPts val="0"/>
              </a:spcAft>
              <a:buClr>
                <a:schemeClr val="lt1"/>
              </a:buClr>
              <a:buSzPts val="10000"/>
              <a:buFont typeface="Arial"/>
              <a:buNone/>
              <a:defRPr sz="10000" u="sng">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707" u="none" cap="none" strike="noStrike">
                <a:solidFill>
                  <a:srgbClr val="1E64C8"/>
                </a:solidFill>
                <a:latin typeface="Arial"/>
                <a:ea typeface="Arial"/>
                <a:cs typeface="Arial"/>
                <a:sym typeface="Arial"/>
              </a:defRPr>
            </a:lvl1pPr>
            <a:lvl2pPr indent="0" lvl="1" marL="0" algn="r">
              <a:spcBef>
                <a:spcPts val="0"/>
              </a:spcBef>
              <a:buNone/>
              <a:defRPr b="0" i="0" sz="1707" u="none" cap="none" strike="noStrike">
                <a:solidFill>
                  <a:srgbClr val="1E64C8"/>
                </a:solidFill>
                <a:latin typeface="Arial"/>
                <a:ea typeface="Arial"/>
                <a:cs typeface="Arial"/>
                <a:sym typeface="Arial"/>
              </a:defRPr>
            </a:lvl2pPr>
            <a:lvl3pPr indent="0" lvl="2" marL="0" algn="r">
              <a:spcBef>
                <a:spcPts val="0"/>
              </a:spcBef>
              <a:buNone/>
              <a:defRPr b="0" i="0" sz="1707" u="none" cap="none" strike="noStrike">
                <a:solidFill>
                  <a:srgbClr val="1E64C8"/>
                </a:solidFill>
                <a:latin typeface="Arial"/>
                <a:ea typeface="Arial"/>
                <a:cs typeface="Arial"/>
                <a:sym typeface="Arial"/>
              </a:defRPr>
            </a:lvl3pPr>
            <a:lvl4pPr indent="0" lvl="3" marL="0" algn="r">
              <a:spcBef>
                <a:spcPts val="0"/>
              </a:spcBef>
              <a:buNone/>
              <a:defRPr b="0" i="0" sz="1707" u="none" cap="none" strike="noStrike">
                <a:solidFill>
                  <a:srgbClr val="1E64C8"/>
                </a:solidFill>
                <a:latin typeface="Arial"/>
                <a:ea typeface="Arial"/>
                <a:cs typeface="Arial"/>
                <a:sym typeface="Arial"/>
              </a:defRPr>
            </a:lvl4pPr>
            <a:lvl5pPr indent="0" lvl="4" marL="0" algn="r">
              <a:spcBef>
                <a:spcPts val="0"/>
              </a:spcBef>
              <a:buNone/>
              <a:defRPr b="0" i="0" sz="1707" u="none" cap="none" strike="noStrike">
                <a:solidFill>
                  <a:srgbClr val="1E64C8"/>
                </a:solidFill>
                <a:latin typeface="Arial"/>
                <a:ea typeface="Arial"/>
                <a:cs typeface="Arial"/>
                <a:sym typeface="Arial"/>
              </a:defRPr>
            </a:lvl5pPr>
            <a:lvl6pPr indent="0" lvl="5" marL="0" algn="r">
              <a:spcBef>
                <a:spcPts val="0"/>
              </a:spcBef>
              <a:buNone/>
              <a:defRPr b="0" i="0" sz="1707" u="none" cap="none" strike="noStrike">
                <a:solidFill>
                  <a:srgbClr val="1E64C8"/>
                </a:solidFill>
                <a:latin typeface="Arial"/>
                <a:ea typeface="Arial"/>
                <a:cs typeface="Arial"/>
                <a:sym typeface="Arial"/>
              </a:defRPr>
            </a:lvl6pPr>
            <a:lvl7pPr indent="0" lvl="6" marL="0" algn="r">
              <a:spcBef>
                <a:spcPts val="0"/>
              </a:spcBef>
              <a:buNone/>
              <a:defRPr b="0" i="0" sz="1707" u="none" cap="none" strike="noStrike">
                <a:solidFill>
                  <a:srgbClr val="1E64C8"/>
                </a:solidFill>
                <a:latin typeface="Arial"/>
                <a:ea typeface="Arial"/>
                <a:cs typeface="Arial"/>
                <a:sym typeface="Arial"/>
              </a:defRPr>
            </a:lvl7pPr>
            <a:lvl8pPr indent="0" lvl="7" marL="0" algn="r">
              <a:spcBef>
                <a:spcPts val="0"/>
              </a:spcBef>
              <a:buNone/>
              <a:defRPr b="0" i="0" sz="1707" u="none" cap="none" strike="noStrike">
                <a:solidFill>
                  <a:srgbClr val="1E64C8"/>
                </a:solidFill>
                <a:latin typeface="Arial"/>
                <a:ea typeface="Arial"/>
                <a:cs typeface="Arial"/>
                <a:sym typeface="Arial"/>
              </a:defRPr>
            </a:lvl8pPr>
            <a:lvl9pPr indent="0" lvl="8" mar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extbox over picture">
  <p:cSld name="Blue textbox over picture">
    <p:bg>
      <p:bgPr>
        <a:solidFill>
          <a:schemeClr val="lt1"/>
        </a:solidFill>
      </p:bgPr>
    </p:bg>
    <p:spTree>
      <p:nvGrpSpPr>
        <p:cNvPr id="36" name="Shape 36"/>
        <p:cNvGrpSpPr/>
        <p:nvPr/>
      </p:nvGrpSpPr>
      <p:grpSpPr>
        <a:xfrm>
          <a:off x="0" y="0"/>
          <a:ext cx="0" cy="0"/>
          <a:chOff x="0" y="0"/>
          <a:chExt cx="0" cy="0"/>
        </a:xfrm>
      </p:grpSpPr>
      <p:sp>
        <p:nvSpPr>
          <p:cNvPr id="37" name="Google Shape;37;p5"/>
          <p:cNvSpPr/>
          <p:nvPr>
            <p:ph idx="2" type="pic"/>
          </p:nvPr>
        </p:nvSpPr>
        <p:spPr>
          <a:xfrm>
            <a:off x="914400" y="0"/>
            <a:ext cx="16424275" cy="7920000"/>
          </a:xfrm>
          <a:prstGeom prst="rect">
            <a:avLst/>
          </a:prstGeom>
          <a:noFill/>
          <a:ln>
            <a:noFill/>
          </a:ln>
        </p:spPr>
      </p:sp>
      <p:sp>
        <p:nvSpPr>
          <p:cNvPr id="38" name="Google Shape;38;p5"/>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 type="body"/>
          </p:nvPr>
        </p:nvSpPr>
        <p:spPr>
          <a:xfrm>
            <a:off x="914400" y="2691979"/>
            <a:ext cx="6764400" cy="5230800"/>
          </a:xfrm>
          <a:prstGeom prst="rect">
            <a:avLst/>
          </a:prstGeom>
          <a:solidFill>
            <a:srgbClr val="1E64C8"/>
          </a:solidFill>
          <a:ln>
            <a:noFill/>
          </a:ln>
        </p:spPr>
        <p:txBody>
          <a:bodyPr anchorCtr="0" anchor="b" bIns="45700" lIns="91425" spcFirstLastPara="1" rIns="91425" wrap="square" tIns="45700">
            <a:noAutofit/>
          </a:bodyPr>
          <a:lstStyle>
            <a:lvl1pPr indent="-228600" lvl="0" marL="457200" algn="l">
              <a:lnSpc>
                <a:spcPct val="120000"/>
              </a:lnSpc>
              <a:spcBef>
                <a:spcPts val="0"/>
              </a:spcBef>
              <a:spcAft>
                <a:spcPts val="0"/>
              </a:spcAft>
              <a:buClr>
                <a:schemeClr val="lt1"/>
              </a:buClr>
              <a:buSzPts val="10000"/>
              <a:buNone/>
              <a:defRPr sz="10000" u="sng" cap="none">
                <a:solidFill>
                  <a:schemeClr val="lt1"/>
                </a:solidFill>
              </a:defRPr>
            </a:lvl1pPr>
            <a:lvl2pPr indent="-533400" lvl="1" marL="914400" algn="l">
              <a:lnSpc>
                <a:spcPct val="120000"/>
              </a:lnSpc>
              <a:spcBef>
                <a:spcPts val="0"/>
              </a:spcBef>
              <a:spcAft>
                <a:spcPts val="0"/>
              </a:spcAft>
              <a:buClr>
                <a:schemeClr val="lt1"/>
              </a:buClr>
              <a:buSzPts val="4800"/>
              <a:buChar char="̶"/>
              <a:defRPr>
                <a:solidFill>
                  <a:schemeClr val="lt1"/>
                </a:solidFill>
              </a:defRPr>
            </a:lvl2pPr>
            <a:lvl3pPr indent="-533400" lvl="2" marL="1371600" algn="l">
              <a:lnSpc>
                <a:spcPct val="120000"/>
              </a:lnSpc>
              <a:spcBef>
                <a:spcPts val="0"/>
              </a:spcBef>
              <a:spcAft>
                <a:spcPts val="0"/>
              </a:spcAft>
              <a:buClr>
                <a:schemeClr val="lt1"/>
              </a:buClr>
              <a:buSzPts val="4800"/>
              <a:buChar char="‒"/>
              <a:defRPr>
                <a:solidFill>
                  <a:schemeClr val="lt1"/>
                </a:solidFill>
              </a:defRPr>
            </a:lvl3pPr>
            <a:lvl4pPr indent="-533400" lvl="3" marL="1828800" algn="l">
              <a:lnSpc>
                <a:spcPct val="120000"/>
              </a:lnSpc>
              <a:spcBef>
                <a:spcPts val="0"/>
              </a:spcBef>
              <a:spcAft>
                <a:spcPts val="0"/>
              </a:spcAft>
              <a:buClr>
                <a:schemeClr val="lt1"/>
              </a:buClr>
              <a:buSzPts val="4800"/>
              <a:buChar char="‒"/>
              <a:defRPr>
                <a:solidFill>
                  <a:schemeClr val="lt1"/>
                </a:solidFill>
              </a:defRPr>
            </a:lvl4pPr>
            <a:lvl5pPr indent="-228600" lvl="4" marL="2286000" algn="l">
              <a:lnSpc>
                <a:spcPct val="120000"/>
              </a:lnSpc>
              <a:spcBef>
                <a:spcPts val="0"/>
              </a:spcBef>
              <a:spcAft>
                <a:spcPts val="0"/>
              </a:spcAft>
              <a:buClr>
                <a:schemeClr val="lt1"/>
              </a:buClr>
              <a:buSzPts val="4800"/>
              <a:buNone/>
              <a:defRPr>
                <a:solidFill>
                  <a:schemeClr val="lt1"/>
                </a:solidFill>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41" name="Google Shape;41;p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lt1"/>
                </a:solidFill>
              </a:defRPr>
            </a:lvl1pPr>
            <a:lvl2pPr lvl="1">
              <a:buNone/>
              <a:defRPr sz="2300">
                <a:solidFill>
                  <a:schemeClr val="lt1"/>
                </a:solidFill>
              </a:defRPr>
            </a:lvl2pPr>
            <a:lvl3pPr lvl="2">
              <a:buNone/>
              <a:defRPr sz="2300">
                <a:solidFill>
                  <a:schemeClr val="lt1"/>
                </a:solidFill>
              </a:defRPr>
            </a:lvl3pPr>
            <a:lvl4pPr lvl="3">
              <a:buNone/>
              <a:defRPr sz="2300">
                <a:solidFill>
                  <a:schemeClr val="lt1"/>
                </a:solidFill>
              </a:defRPr>
            </a:lvl4pPr>
            <a:lvl5pPr lvl="4">
              <a:buNone/>
              <a:defRPr sz="2300">
                <a:solidFill>
                  <a:schemeClr val="lt1"/>
                </a:solidFill>
              </a:defRPr>
            </a:lvl5pPr>
            <a:lvl6pPr lvl="5">
              <a:buNone/>
              <a:defRPr sz="2300">
                <a:solidFill>
                  <a:schemeClr val="lt1"/>
                </a:solidFill>
              </a:defRPr>
            </a:lvl6pPr>
            <a:lvl7pPr lvl="6">
              <a:buNone/>
              <a:defRPr sz="2300">
                <a:solidFill>
                  <a:schemeClr val="lt1"/>
                </a:solidFill>
              </a:defRPr>
            </a:lvl7pPr>
            <a:lvl8pPr lvl="7">
              <a:buNone/>
              <a:defRPr sz="2300">
                <a:solidFill>
                  <a:schemeClr val="lt1"/>
                </a:solidFill>
              </a:defRPr>
            </a:lvl8pPr>
            <a:lvl9pPr lvl="8">
              <a:buNone/>
              <a:defRPr sz="2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ype="obj">
  <p:cSld name="OBJECT">
    <p:spTree>
      <p:nvGrpSpPr>
        <p:cNvPr id="42" name="Shape 42"/>
        <p:cNvGrpSpPr/>
        <p:nvPr/>
      </p:nvGrpSpPr>
      <p:grpSpPr>
        <a:xfrm>
          <a:off x="0" y="0"/>
          <a:ext cx="0" cy="0"/>
          <a:chOff x="0" y="0"/>
          <a:chExt cx="0" cy="0"/>
        </a:xfrm>
      </p:grpSpPr>
      <p:sp>
        <p:nvSpPr>
          <p:cNvPr id="43" name="Google Shape;43;p6"/>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835825" y="1194364"/>
            <a:ext cx="15699575" cy="6696000"/>
          </a:xfrm>
          <a:prstGeom prst="rect">
            <a:avLst/>
          </a:prstGeom>
          <a:noFill/>
          <a:ln>
            <a:noFill/>
          </a:ln>
        </p:spPr>
        <p:txBody>
          <a:bodyPr anchorCtr="0" anchor="t" bIns="45700" lIns="91425" spcFirstLastPara="1" rIns="91425" wrap="square" tIns="45700">
            <a:normAutofit/>
          </a:bodyPr>
          <a:lstStyle>
            <a:lvl1pPr indent="-533400" lvl="0" marL="457200" algn="l">
              <a:lnSpc>
                <a:spcPct val="120000"/>
              </a:lnSpc>
              <a:spcBef>
                <a:spcPts val="0"/>
              </a:spcBef>
              <a:spcAft>
                <a:spcPts val="0"/>
              </a:spcAft>
              <a:buClr>
                <a:schemeClr val="dk1"/>
              </a:buClr>
              <a:buSzPts val="4800"/>
              <a:buFont typeface="Arial"/>
              <a:buChar char="̶"/>
              <a:defRPr/>
            </a:lvl1pPr>
            <a:lvl2pPr indent="-533400" lvl="1" marL="914400" algn="l">
              <a:lnSpc>
                <a:spcPct val="120000"/>
              </a:lnSpc>
              <a:spcBef>
                <a:spcPts val="0"/>
              </a:spcBef>
              <a:spcAft>
                <a:spcPts val="0"/>
              </a:spcAft>
              <a:buClr>
                <a:schemeClr val="dk1"/>
              </a:buClr>
              <a:buSzPts val="4800"/>
              <a:buChar char="̶"/>
              <a:defRPr/>
            </a:lvl2pPr>
            <a:lvl3pPr indent="-533400" lvl="2" marL="1371600" algn="l">
              <a:lnSpc>
                <a:spcPct val="120000"/>
              </a:lnSpc>
              <a:spcBef>
                <a:spcPts val="0"/>
              </a:spcBef>
              <a:spcAft>
                <a:spcPts val="0"/>
              </a:spcAft>
              <a:buClr>
                <a:schemeClr val="dk1"/>
              </a:buClr>
              <a:buSzPts val="4800"/>
              <a:buChar char="‒"/>
              <a:defRPr/>
            </a:lvl3pPr>
            <a:lvl4pPr indent="-533400" lvl="3" marL="1828800" algn="l">
              <a:lnSpc>
                <a:spcPct val="120000"/>
              </a:lnSpc>
              <a:spcBef>
                <a:spcPts val="0"/>
              </a:spcBef>
              <a:spcAft>
                <a:spcPts val="0"/>
              </a:spcAft>
              <a:buClr>
                <a:schemeClr val="dk1"/>
              </a:buClr>
              <a:buSzPts val="4800"/>
              <a:buChar char="‒"/>
              <a:defRPr/>
            </a:lvl4pPr>
            <a:lvl5pPr indent="-533400" lvl="4" marL="2286000" algn="l">
              <a:lnSpc>
                <a:spcPct val="120000"/>
              </a:lnSpc>
              <a:spcBef>
                <a:spcPts val="0"/>
              </a:spcBef>
              <a:spcAft>
                <a:spcPts val="0"/>
              </a:spcAft>
              <a:buClr>
                <a:schemeClr val="dk1"/>
              </a:buClr>
              <a:buSzPts val="4800"/>
              <a:buFont typeface="Arial"/>
              <a:buChar char="̶"/>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45" name="Google Shape;45;p6"/>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48" name="Shape 48"/>
        <p:cNvGrpSpPr/>
        <p:nvPr/>
      </p:nvGrpSpPr>
      <p:grpSpPr>
        <a:xfrm>
          <a:off x="0" y="0"/>
          <a:ext cx="0" cy="0"/>
          <a:chOff x="0" y="0"/>
          <a:chExt cx="0" cy="0"/>
        </a:xfrm>
      </p:grpSpPr>
      <p:sp>
        <p:nvSpPr>
          <p:cNvPr id="49" name="Google Shape;49;p7"/>
          <p:cNvSpPr/>
          <p:nvPr/>
        </p:nvSpPr>
        <p:spPr>
          <a:xfrm>
            <a:off x="914400" y="1393200"/>
            <a:ext cx="16424275" cy="65052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50" name="Google Shape;50;p7"/>
          <p:cNvSpPr txBox="1"/>
          <p:nvPr>
            <p:ph type="ctrTitle"/>
          </p:nvPr>
        </p:nvSpPr>
        <p:spPr>
          <a:xfrm>
            <a:off x="1291074" y="1743240"/>
            <a:ext cx="7416000" cy="5769600"/>
          </a:xfrm>
          <a:prstGeom prst="rect">
            <a:avLst/>
          </a:prstGeom>
          <a:noFill/>
          <a:ln>
            <a:noFill/>
          </a:ln>
        </p:spPr>
        <p:txBody>
          <a:bodyPr anchorCtr="0" anchor="t" bIns="45700" lIns="91425" spcFirstLastPara="1" rIns="91425" wrap="square" tIns="45700">
            <a:noAutofit/>
          </a:bodyPr>
          <a:lstStyle>
            <a:lvl1pPr lvl="0" algn="l">
              <a:lnSpc>
                <a:spcPct val="140000"/>
              </a:lnSpc>
              <a:spcBef>
                <a:spcPts val="0"/>
              </a:spcBef>
              <a:spcAft>
                <a:spcPts val="0"/>
              </a:spcAft>
              <a:buClr>
                <a:schemeClr val="lt1"/>
              </a:buClr>
              <a:buSzPts val="2500"/>
              <a:buFont typeface="Arial"/>
              <a:buNone/>
              <a:defRPr sz="2500" u="none"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9215999" y="3095999"/>
            <a:ext cx="7257600" cy="2091298"/>
          </a:xfrm>
          <a:prstGeom prst="rect">
            <a:avLst/>
          </a:prstGeom>
          <a:noFill/>
          <a:ln>
            <a:noFill/>
          </a:ln>
        </p:spPr>
        <p:txBody>
          <a:bodyPr anchorCtr="0" anchor="t" bIns="45700" lIns="91425" spcFirstLastPara="1" rIns="91425" wrap="square" tIns="45700">
            <a:normAutofit/>
          </a:bodyPr>
          <a:lstStyle>
            <a:lvl1pPr indent="-228600" lvl="0" marL="457200" algn="l">
              <a:lnSpc>
                <a:spcPct val="145833"/>
              </a:lnSpc>
              <a:spcBef>
                <a:spcPts val="0"/>
              </a:spcBef>
              <a:spcAft>
                <a:spcPts val="0"/>
              </a:spcAft>
              <a:buClr>
                <a:schemeClr val="lt1"/>
              </a:buClr>
              <a:buSzPts val="2400"/>
              <a:buNone/>
              <a:defRPr sz="2400">
                <a:solidFill>
                  <a:schemeClr val="lt1"/>
                </a:solidFill>
              </a:defRPr>
            </a:lvl1pPr>
            <a:lvl2pPr indent="-342900" lvl="1" marL="914400" algn="l">
              <a:lnSpc>
                <a:spcPct val="120000"/>
              </a:lnSpc>
              <a:spcBef>
                <a:spcPts val="0"/>
              </a:spcBef>
              <a:spcAft>
                <a:spcPts val="0"/>
              </a:spcAft>
              <a:buClr>
                <a:schemeClr val="dk1"/>
              </a:buClr>
              <a:buSzPts val="1800"/>
              <a:buChar char="̶"/>
              <a:defRPr/>
            </a:lvl2pPr>
            <a:lvl3pPr indent="-342900" lvl="2" marL="1371600" algn="l">
              <a:lnSpc>
                <a:spcPct val="120000"/>
              </a:lnSpc>
              <a:spcBef>
                <a:spcPts val="0"/>
              </a:spcBef>
              <a:spcAft>
                <a:spcPts val="0"/>
              </a:spcAft>
              <a:buClr>
                <a:schemeClr val="dk1"/>
              </a:buClr>
              <a:buSzPts val="1800"/>
              <a:buChar char="‒"/>
              <a:defRPr/>
            </a:lvl3pPr>
            <a:lvl4pPr indent="-342900" lvl="3" marL="1828800" algn="l">
              <a:lnSpc>
                <a:spcPct val="120000"/>
              </a:lnSpc>
              <a:spcBef>
                <a:spcPts val="0"/>
              </a:spcBef>
              <a:spcAft>
                <a:spcPts val="0"/>
              </a:spcAft>
              <a:buClr>
                <a:schemeClr val="dk1"/>
              </a:buClr>
              <a:buSzPts val="1800"/>
              <a:buChar char="‒"/>
              <a:defRPr/>
            </a:lvl4pPr>
            <a:lvl5pPr indent="-228600" lvl="4" marL="2286000" algn="l">
              <a:lnSpc>
                <a:spcPct val="120000"/>
              </a:lnSpc>
              <a:spcBef>
                <a:spcPts val="0"/>
              </a:spcBef>
              <a:spcAft>
                <a:spcPts val="0"/>
              </a:spcAft>
              <a:buClr>
                <a:schemeClr val="dk1"/>
              </a:buClr>
              <a:buSzPts val="1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pic>
        <p:nvPicPr>
          <p:cNvPr id="52" name="Google Shape;52;p7"/>
          <p:cNvPicPr preferRelativeResize="0"/>
          <p:nvPr/>
        </p:nvPicPr>
        <p:blipFill rotWithShape="1">
          <a:blip r:embed="rId2">
            <a:alphaModFix/>
          </a:blip>
          <a:srcRect b="0" l="0" r="0" t="0"/>
          <a:stretch/>
        </p:blipFill>
        <p:spPr>
          <a:xfrm>
            <a:off x="464400" y="0"/>
            <a:ext cx="4179598" cy="1393199"/>
          </a:xfrm>
          <a:prstGeom prst="rect">
            <a:avLst/>
          </a:prstGeom>
          <a:noFill/>
          <a:ln>
            <a:noFill/>
          </a:ln>
        </p:spPr>
      </p:pic>
      <p:sp>
        <p:nvSpPr>
          <p:cNvPr id="53" name="Google Shape;53;p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lt1"/>
                </a:solidFill>
              </a:defRPr>
            </a:lvl1pPr>
            <a:lvl2pPr lvl="1">
              <a:buNone/>
              <a:defRPr sz="2300">
                <a:solidFill>
                  <a:schemeClr val="lt1"/>
                </a:solidFill>
              </a:defRPr>
            </a:lvl2pPr>
            <a:lvl3pPr lvl="2">
              <a:buNone/>
              <a:defRPr sz="2300">
                <a:solidFill>
                  <a:schemeClr val="lt1"/>
                </a:solidFill>
              </a:defRPr>
            </a:lvl3pPr>
            <a:lvl4pPr lvl="3">
              <a:buNone/>
              <a:defRPr sz="2300">
                <a:solidFill>
                  <a:schemeClr val="lt1"/>
                </a:solidFill>
              </a:defRPr>
            </a:lvl4pPr>
            <a:lvl5pPr lvl="4">
              <a:buNone/>
              <a:defRPr sz="2300">
                <a:solidFill>
                  <a:schemeClr val="lt1"/>
                </a:solidFill>
              </a:defRPr>
            </a:lvl5pPr>
            <a:lvl6pPr lvl="5">
              <a:buNone/>
              <a:defRPr sz="2300">
                <a:solidFill>
                  <a:schemeClr val="lt1"/>
                </a:solidFill>
              </a:defRPr>
            </a:lvl6pPr>
            <a:lvl7pPr lvl="6">
              <a:buNone/>
              <a:defRPr sz="2300">
                <a:solidFill>
                  <a:schemeClr val="lt1"/>
                </a:solidFill>
              </a:defRPr>
            </a:lvl7pPr>
            <a:lvl8pPr lvl="7">
              <a:buNone/>
              <a:defRPr sz="2300">
                <a:solidFill>
                  <a:schemeClr val="lt1"/>
                </a:solidFill>
              </a:defRPr>
            </a:lvl8pPr>
            <a:lvl9pPr lvl="8">
              <a:buNone/>
              <a:defRPr sz="2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Photo">
  <p:cSld name="Title, Text and Photo">
    <p:spTree>
      <p:nvGrpSpPr>
        <p:cNvPr id="54" name="Shape 54"/>
        <p:cNvGrpSpPr/>
        <p:nvPr/>
      </p:nvGrpSpPr>
      <p:grpSpPr>
        <a:xfrm>
          <a:off x="0" y="0"/>
          <a:ext cx="0" cy="0"/>
          <a:chOff x="0" y="0"/>
          <a:chExt cx="0" cy="0"/>
        </a:xfrm>
      </p:grpSpPr>
      <p:sp>
        <p:nvSpPr>
          <p:cNvPr id="55" name="Google Shape;55;p8"/>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p:nvPr>
            <p:ph idx="2" type="pic"/>
          </p:nvPr>
        </p:nvSpPr>
        <p:spPr>
          <a:xfrm>
            <a:off x="10104438" y="1371918"/>
            <a:ext cx="6300000" cy="6498000"/>
          </a:xfrm>
          <a:prstGeom prst="rect">
            <a:avLst/>
          </a:prstGeom>
          <a:noFill/>
          <a:ln>
            <a:noFill/>
          </a:ln>
        </p:spPr>
      </p:sp>
      <p:sp>
        <p:nvSpPr>
          <p:cNvPr id="59" name="Google Shape;59;p8"/>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707" u="none" cap="none" strike="noStrike">
                <a:solidFill>
                  <a:srgbClr val="1E64C8"/>
                </a:solidFill>
                <a:latin typeface="Arial"/>
                <a:ea typeface="Arial"/>
                <a:cs typeface="Arial"/>
                <a:sym typeface="Arial"/>
              </a:defRPr>
            </a:lvl1pPr>
            <a:lvl2pPr indent="0" lvl="1" marL="0" algn="r">
              <a:spcBef>
                <a:spcPts val="0"/>
              </a:spcBef>
              <a:buNone/>
              <a:defRPr b="0" i="0" sz="1707" u="none" cap="none" strike="noStrike">
                <a:solidFill>
                  <a:srgbClr val="1E64C8"/>
                </a:solidFill>
                <a:latin typeface="Arial"/>
                <a:ea typeface="Arial"/>
                <a:cs typeface="Arial"/>
                <a:sym typeface="Arial"/>
              </a:defRPr>
            </a:lvl2pPr>
            <a:lvl3pPr indent="0" lvl="2" marL="0" algn="r">
              <a:spcBef>
                <a:spcPts val="0"/>
              </a:spcBef>
              <a:buNone/>
              <a:defRPr b="0" i="0" sz="1707" u="none" cap="none" strike="noStrike">
                <a:solidFill>
                  <a:srgbClr val="1E64C8"/>
                </a:solidFill>
                <a:latin typeface="Arial"/>
                <a:ea typeface="Arial"/>
                <a:cs typeface="Arial"/>
                <a:sym typeface="Arial"/>
              </a:defRPr>
            </a:lvl3pPr>
            <a:lvl4pPr indent="0" lvl="3" marL="0" algn="r">
              <a:spcBef>
                <a:spcPts val="0"/>
              </a:spcBef>
              <a:buNone/>
              <a:defRPr b="0" i="0" sz="1707" u="none" cap="none" strike="noStrike">
                <a:solidFill>
                  <a:srgbClr val="1E64C8"/>
                </a:solidFill>
                <a:latin typeface="Arial"/>
                <a:ea typeface="Arial"/>
                <a:cs typeface="Arial"/>
                <a:sym typeface="Arial"/>
              </a:defRPr>
            </a:lvl4pPr>
            <a:lvl5pPr indent="0" lvl="4" marL="0" algn="r">
              <a:spcBef>
                <a:spcPts val="0"/>
              </a:spcBef>
              <a:buNone/>
              <a:defRPr b="0" i="0" sz="1707" u="none" cap="none" strike="noStrike">
                <a:solidFill>
                  <a:srgbClr val="1E64C8"/>
                </a:solidFill>
                <a:latin typeface="Arial"/>
                <a:ea typeface="Arial"/>
                <a:cs typeface="Arial"/>
                <a:sym typeface="Arial"/>
              </a:defRPr>
            </a:lvl5pPr>
            <a:lvl6pPr indent="0" lvl="5" marL="0" algn="r">
              <a:spcBef>
                <a:spcPts val="0"/>
              </a:spcBef>
              <a:buNone/>
              <a:defRPr b="0" i="0" sz="1707" u="none" cap="none" strike="noStrike">
                <a:solidFill>
                  <a:srgbClr val="1E64C8"/>
                </a:solidFill>
                <a:latin typeface="Arial"/>
                <a:ea typeface="Arial"/>
                <a:cs typeface="Arial"/>
                <a:sym typeface="Arial"/>
              </a:defRPr>
            </a:lvl6pPr>
            <a:lvl7pPr indent="0" lvl="6" marL="0" algn="r">
              <a:spcBef>
                <a:spcPts val="0"/>
              </a:spcBef>
              <a:buNone/>
              <a:defRPr b="0" i="0" sz="1707" u="none" cap="none" strike="noStrike">
                <a:solidFill>
                  <a:srgbClr val="1E64C8"/>
                </a:solidFill>
                <a:latin typeface="Arial"/>
                <a:ea typeface="Arial"/>
                <a:cs typeface="Arial"/>
                <a:sym typeface="Arial"/>
              </a:defRPr>
            </a:lvl7pPr>
            <a:lvl8pPr indent="0" lvl="7" marL="0" algn="r">
              <a:spcBef>
                <a:spcPts val="0"/>
              </a:spcBef>
              <a:buNone/>
              <a:defRPr b="0" i="0" sz="1707" u="none" cap="none" strike="noStrike">
                <a:solidFill>
                  <a:srgbClr val="1E64C8"/>
                </a:solidFill>
                <a:latin typeface="Arial"/>
                <a:ea typeface="Arial"/>
                <a:cs typeface="Arial"/>
                <a:sym typeface="Arial"/>
              </a:defRPr>
            </a:lvl8pPr>
            <a:lvl9pPr indent="0" lvl="8" mar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0" name="Google Shape;60;p8"/>
          <p:cNvSpPr txBox="1"/>
          <p:nvPr>
            <p:ph idx="1" type="body"/>
          </p:nvPr>
        </p:nvSpPr>
        <p:spPr>
          <a:xfrm>
            <a:off x="835825" y="1194364"/>
            <a:ext cx="8442000" cy="6696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dk1"/>
              </a:buClr>
              <a:buSzPts val="4800"/>
              <a:buNone/>
              <a:defRPr/>
            </a:lvl1pPr>
            <a:lvl2pPr indent="-533400" lvl="1" marL="914400" algn="l">
              <a:lnSpc>
                <a:spcPct val="120000"/>
              </a:lnSpc>
              <a:spcBef>
                <a:spcPts val="0"/>
              </a:spcBef>
              <a:spcAft>
                <a:spcPts val="0"/>
              </a:spcAft>
              <a:buClr>
                <a:schemeClr val="dk1"/>
              </a:buClr>
              <a:buSzPts val="4800"/>
              <a:buChar char="̶"/>
              <a:defRPr/>
            </a:lvl2pPr>
            <a:lvl3pPr indent="-533400" lvl="2" marL="1371600" algn="l">
              <a:lnSpc>
                <a:spcPct val="120000"/>
              </a:lnSpc>
              <a:spcBef>
                <a:spcPts val="0"/>
              </a:spcBef>
              <a:spcAft>
                <a:spcPts val="0"/>
              </a:spcAft>
              <a:buClr>
                <a:schemeClr val="dk1"/>
              </a:buClr>
              <a:buSzPts val="4800"/>
              <a:buChar char="‒"/>
              <a:defRPr/>
            </a:lvl3pPr>
            <a:lvl4pPr indent="-533400" lvl="3" marL="1828800" algn="l">
              <a:lnSpc>
                <a:spcPct val="120000"/>
              </a:lnSpc>
              <a:spcBef>
                <a:spcPts val="0"/>
              </a:spcBef>
              <a:spcAft>
                <a:spcPts val="0"/>
              </a:spcAft>
              <a:buClr>
                <a:schemeClr val="dk1"/>
              </a:buClr>
              <a:buSzPts val="4800"/>
              <a:buChar char="‒"/>
              <a:defRPr/>
            </a:lvl4pPr>
            <a:lvl5pPr indent="-228600" lvl="4" marL="2286000" algn="l">
              <a:lnSpc>
                <a:spcPct val="120000"/>
              </a:lnSpc>
              <a:spcBef>
                <a:spcPts val="0"/>
              </a:spcBef>
              <a:spcAft>
                <a:spcPts val="0"/>
              </a:spcAft>
              <a:buClr>
                <a:schemeClr val="dk1"/>
              </a:buClr>
              <a:buSzPts val="4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Photo">
  <p:cSld name="Title and Photo">
    <p:spTree>
      <p:nvGrpSpPr>
        <p:cNvPr id="61" name="Shape 61"/>
        <p:cNvGrpSpPr/>
        <p:nvPr/>
      </p:nvGrpSpPr>
      <p:grpSpPr>
        <a:xfrm>
          <a:off x="0" y="0"/>
          <a:ext cx="0" cy="0"/>
          <a:chOff x="0" y="0"/>
          <a:chExt cx="0" cy="0"/>
        </a:xfrm>
      </p:grpSpPr>
      <p:sp>
        <p:nvSpPr>
          <p:cNvPr id="62" name="Google Shape;62;p9"/>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9"/>
          <p:cNvSpPr/>
          <p:nvPr>
            <p:ph idx="2" type="pic"/>
          </p:nvPr>
        </p:nvSpPr>
        <p:spPr>
          <a:xfrm>
            <a:off x="952038" y="1371600"/>
            <a:ext cx="15480000" cy="65016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Only">
  <p:cSld name="Photo Only">
    <p:bg>
      <p:bgPr>
        <a:solidFill>
          <a:schemeClr val="lt1"/>
        </a:solidFill>
      </p:bgPr>
    </p:bg>
    <p:spTree>
      <p:nvGrpSpPr>
        <p:cNvPr id="67" name="Shape 67"/>
        <p:cNvGrpSpPr/>
        <p:nvPr/>
      </p:nvGrpSpPr>
      <p:grpSpPr>
        <a:xfrm>
          <a:off x="0" y="0"/>
          <a:ext cx="0" cy="0"/>
          <a:chOff x="0" y="0"/>
          <a:chExt cx="0" cy="0"/>
        </a:xfrm>
      </p:grpSpPr>
      <p:sp>
        <p:nvSpPr>
          <p:cNvPr id="68" name="Google Shape;68;p10"/>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p:nvPr/>
        </p:nvSpPr>
        <p:spPr>
          <a:xfrm>
            <a:off x="-1" y="0"/>
            <a:ext cx="17337600" cy="9753600"/>
          </a:xfrm>
          <a:prstGeom prst="rect">
            <a:avLst/>
          </a:prstGeom>
          <a:solidFill>
            <a:schemeClr val="lt1"/>
          </a:solidFill>
          <a:ln cap="flat" cmpd="sng" w="12700">
            <a:solidFill>
              <a:srgbClr val="658A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71" name="Google Shape;71;p10"/>
          <p:cNvSpPr/>
          <p:nvPr>
            <p:ph idx="2" type="pic"/>
          </p:nvPr>
        </p:nvSpPr>
        <p:spPr>
          <a:xfrm>
            <a:off x="-1" y="0"/>
            <a:ext cx="17337600" cy="9753600"/>
          </a:xfrm>
          <a:prstGeom prst="rect">
            <a:avLst/>
          </a:prstGeom>
          <a:noFill/>
          <a:ln>
            <a:noFill/>
          </a:ln>
        </p:spPr>
      </p:sp>
      <p:sp>
        <p:nvSpPr>
          <p:cNvPr id="72" name="Google Shape;72;p1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dk1"/>
                </a:solidFill>
              </a:defRPr>
            </a:lvl1pPr>
            <a:lvl2pPr lvl="1">
              <a:buNone/>
              <a:defRPr sz="2300">
                <a:solidFill>
                  <a:schemeClr val="dk1"/>
                </a:solidFill>
              </a:defRPr>
            </a:lvl2pPr>
            <a:lvl3pPr lvl="2">
              <a:buNone/>
              <a:defRPr sz="2300">
                <a:solidFill>
                  <a:schemeClr val="dk1"/>
                </a:solidFill>
              </a:defRPr>
            </a:lvl3pPr>
            <a:lvl4pPr lvl="3">
              <a:buNone/>
              <a:defRPr sz="2300">
                <a:solidFill>
                  <a:schemeClr val="dk1"/>
                </a:solidFill>
              </a:defRPr>
            </a:lvl4pPr>
            <a:lvl5pPr lvl="4">
              <a:buNone/>
              <a:defRPr sz="2300">
                <a:solidFill>
                  <a:schemeClr val="dk1"/>
                </a:solidFill>
              </a:defRPr>
            </a:lvl5pPr>
            <a:lvl6pPr lvl="5">
              <a:buNone/>
              <a:defRPr sz="2300">
                <a:solidFill>
                  <a:schemeClr val="dk1"/>
                </a:solidFill>
              </a:defRPr>
            </a:lvl6pPr>
            <a:lvl7pPr lvl="6">
              <a:buNone/>
              <a:defRPr sz="2300">
                <a:solidFill>
                  <a:schemeClr val="dk1"/>
                </a:solidFill>
              </a:defRPr>
            </a:lvl7pPr>
            <a:lvl8pPr lvl="7">
              <a:buNone/>
              <a:defRPr sz="2300">
                <a:solidFill>
                  <a:schemeClr val="dk1"/>
                </a:solidFill>
              </a:defRPr>
            </a:lvl8pPr>
            <a:lvl9pPr lvl="8">
              <a:buNone/>
              <a:defRPr sz="2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1E64C8"/>
              </a:buClr>
              <a:buSzPts val="5400"/>
              <a:buFont typeface="Arial"/>
              <a:buNone/>
              <a:defRPr b="0" i="0" sz="5400" u="sng" cap="none" strike="noStrike">
                <a:solidFill>
                  <a:srgbClr val="1E64C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5825" y="1194364"/>
            <a:ext cx="15699575" cy="6696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2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533400" lvl="1" marL="9144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533400" lvl="2" marL="13716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3pPr>
            <a:lvl4pPr indent="-533400" lvl="3" marL="18288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4pPr>
            <a:lvl5pPr indent="-228600" lvl="4" marL="2286000" marR="0" rtl="0" algn="l">
              <a:lnSpc>
                <a:spcPct val="12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indent="-391160" lvl="5" marL="27432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6pPr>
            <a:lvl7pPr indent="-391160" lvl="6" marL="32004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7pPr>
            <a:lvl8pPr indent="-391159" lvl="7" marL="36576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8pPr>
            <a:lvl9pPr indent="-391159" lvl="8" marL="41148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707"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56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56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56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56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56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56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56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56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707"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56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56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56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56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56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56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56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56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707" u="none" cap="none" strike="noStrike">
                <a:solidFill>
                  <a:srgbClr val="1E64C8"/>
                </a:solidFill>
                <a:latin typeface="Arial"/>
                <a:ea typeface="Arial"/>
                <a:cs typeface="Arial"/>
                <a:sym typeface="Arial"/>
              </a:defRPr>
            </a:lvl1pPr>
            <a:lvl2pPr indent="0" lvl="1" marL="0" marR="0" rtl="0" algn="r">
              <a:spcBef>
                <a:spcPts val="0"/>
              </a:spcBef>
              <a:buNone/>
              <a:defRPr b="0" i="0" sz="1707" u="none" cap="none" strike="noStrike">
                <a:solidFill>
                  <a:srgbClr val="1E64C8"/>
                </a:solidFill>
                <a:latin typeface="Arial"/>
                <a:ea typeface="Arial"/>
                <a:cs typeface="Arial"/>
                <a:sym typeface="Arial"/>
              </a:defRPr>
            </a:lvl2pPr>
            <a:lvl3pPr indent="0" lvl="2" marL="0" marR="0" rtl="0" algn="r">
              <a:spcBef>
                <a:spcPts val="0"/>
              </a:spcBef>
              <a:buNone/>
              <a:defRPr b="0" i="0" sz="1707" u="none" cap="none" strike="noStrike">
                <a:solidFill>
                  <a:srgbClr val="1E64C8"/>
                </a:solidFill>
                <a:latin typeface="Arial"/>
                <a:ea typeface="Arial"/>
                <a:cs typeface="Arial"/>
                <a:sym typeface="Arial"/>
              </a:defRPr>
            </a:lvl3pPr>
            <a:lvl4pPr indent="0" lvl="3" marL="0" marR="0" rtl="0" algn="r">
              <a:spcBef>
                <a:spcPts val="0"/>
              </a:spcBef>
              <a:buNone/>
              <a:defRPr b="0" i="0" sz="1707" u="none" cap="none" strike="noStrike">
                <a:solidFill>
                  <a:srgbClr val="1E64C8"/>
                </a:solidFill>
                <a:latin typeface="Arial"/>
                <a:ea typeface="Arial"/>
                <a:cs typeface="Arial"/>
                <a:sym typeface="Arial"/>
              </a:defRPr>
            </a:lvl4pPr>
            <a:lvl5pPr indent="0" lvl="4" marL="0" marR="0" rtl="0" algn="r">
              <a:spcBef>
                <a:spcPts val="0"/>
              </a:spcBef>
              <a:buNone/>
              <a:defRPr b="0" i="0" sz="1707" u="none" cap="none" strike="noStrike">
                <a:solidFill>
                  <a:srgbClr val="1E64C8"/>
                </a:solidFill>
                <a:latin typeface="Arial"/>
                <a:ea typeface="Arial"/>
                <a:cs typeface="Arial"/>
                <a:sym typeface="Arial"/>
              </a:defRPr>
            </a:lvl5pPr>
            <a:lvl6pPr indent="0" lvl="5" marL="0" marR="0" rtl="0" algn="r">
              <a:spcBef>
                <a:spcPts val="0"/>
              </a:spcBef>
              <a:buNone/>
              <a:defRPr b="0" i="0" sz="1707" u="none" cap="none" strike="noStrike">
                <a:solidFill>
                  <a:srgbClr val="1E64C8"/>
                </a:solidFill>
                <a:latin typeface="Arial"/>
                <a:ea typeface="Arial"/>
                <a:cs typeface="Arial"/>
                <a:sym typeface="Arial"/>
              </a:defRPr>
            </a:lvl6pPr>
            <a:lvl7pPr indent="0" lvl="6" marL="0" marR="0" rtl="0" algn="r">
              <a:spcBef>
                <a:spcPts val="0"/>
              </a:spcBef>
              <a:buNone/>
              <a:defRPr b="0" i="0" sz="1707" u="none" cap="none" strike="noStrike">
                <a:solidFill>
                  <a:srgbClr val="1E64C8"/>
                </a:solidFill>
                <a:latin typeface="Arial"/>
                <a:ea typeface="Arial"/>
                <a:cs typeface="Arial"/>
                <a:sym typeface="Arial"/>
              </a:defRPr>
            </a:lvl7pPr>
            <a:lvl8pPr indent="0" lvl="7" marL="0" marR="0" rtl="0" algn="r">
              <a:spcBef>
                <a:spcPts val="0"/>
              </a:spcBef>
              <a:buNone/>
              <a:defRPr b="0" i="0" sz="1707" u="none" cap="none" strike="noStrike">
                <a:solidFill>
                  <a:srgbClr val="1E64C8"/>
                </a:solidFill>
                <a:latin typeface="Arial"/>
                <a:ea typeface="Arial"/>
                <a:cs typeface="Arial"/>
                <a:sym typeface="Arial"/>
              </a:defRPr>
            </a:lvl8pPr>
            <a:lvl9pPr indent="0" lvl="8" marL="0" marR="0" rt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5" name="Google Shape;15;p1"/>
          <p:cNvPicPr preferRelativeResize="0"/>
          <p:nvPr/>
        </p:nvPicPr>
        <p:blipFill rotWithShape="1">
          <a:blip r:embed="rId1">
            <a:alphaModFix/>
          </a:blip>
          <a:srcRect b="0" l="0" r="0" t="0"/>
          <a:stretch/>
        </p:blipFill>
        <p:spPr>
          <a:xfrm>
            <a:off x="457200" y="7909180"/>
            <a:ext cx="2307600" cy="18468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2.jp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 Id="rId10" Type="http://schemas.openxmlformats.org/officeDocument/2006/relationships/image" Target="../media/image16.png"/><Relationship Id="rId9"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6.png"/><Relationship Id="rId10" Type="http://schemas.openxmlformats.org/officeDocument/2006/relationships/image" Target="../media/image16.png"/><Relationship Id="rId9"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6.png"/><Relationship Id="rId11" Type="http://schemas.openxmlformats.org/officeDocument/2006/relationships/image" Target="../media/image16.png"/><Relationship Id="rId10" Type="http://schemas.openxmlformats.org/officeDocument/2006/relationships/image" Target="../media/image17.png"/><Relationship Id="rId9"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32.png"/><Relationship Id="rId7"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32.png"/><Relationship Id="rId7"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5.png"/><Relationship Id="rId6"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38.png"/><Relationship Id="rId9" Type="http://schemas.openxmlformats.org/officeDocument/2006/relationships/image" Target="../media/image5.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43.png"/><Relationship Id="rId8"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38.png"/><Relationship Id="rId5" Type="http://schemas.openxmlformats.org/officeDocument/2006/relationships/image" Target="../media/image30.png"/><Relationship Id="rId6"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50.png"/><Relationship Id="rId6"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52.png"/><Relationship Id="rId5" Type="http://schemas.openxmlformats.org/officeDocument/2006/relationships/image" Target="../media/image36.png"/><Relationship Id="rId6"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www.ugent.be" TargetMode="External"/><Relationship Id="rId4" Type="http://schemas.openxmlformats.org/officeDocument/2006/relationships/hyperlink" Target="https://nuclearfusion.ugent.be/" TargetMode="External"/><Relationship Id="rId11" Type="http://schemas.openxmlformats.org/officeDocument/2006/relationships/image" Target="../media/image49.png"/><Relationship Id="rId10"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6.png"/><Relationship Id="rId11" Type="http://schemas.openxmlformats.org/officeDocument/2006/relationships/hyperlink" Target="https://iopscience.iop.org/article/10.1088/1741-4326/abdb91/meta" TargetMode="External"/><Relationship Id="rId10" Type="http://schemas.openxmlformats.org/officeDocument/2006/relationships/hyperlink" Target="https://www.public.asu.edu/~huanliu/papers/pakdd00clu.pdf" TargetMode="External"/><Relationship Id="rId12" Type="http://schemas.openxmlformats.org/officeDocument/2006/relationships/hyperlink" Target="https://iopscience.iop.org/article/10.1088/0029-5515/39/12/302" TargetMode="External"/><Relationship Id="rId9" Type="http://schemas.openxmlformats.org/officeDocument/2006/relationships/hyperlink" Target="http://arks.princeton.edu/ark:/88435/dsp01m900nx49h" TargetMode="External"/><Relationship Id="rId5" Type="http://schemas.openxmlformats.org/officeDocument/2006/relationships/hyperlink" Target="https://www.iter.org/mach" TargetMode="External"/><Relationship Id="rId6" Type="http://schemas.openxmlformats.org/officeDocument/2006/relationships/hyperlink" Target="https://towardsdatascience.com/statistics-in-python-collinearity-and-multicollinearity-4cc4dcd82b3f" TargetMode="External"/><Relationship Id="rId7" Type="http://schemas.openxmlformats.org/officeDocument/2006/relationships/hyperlink" Target="https://towardsdatascience.com/statistics-in-python-collinearity-and-multicollinearity-4cc4dcd82b3f" TargetMode="External"/><Relationship Id="rId8" Type="http://schemas.openxmlformats.org/officeDocument/2006/relationships/hyperlink" Target="https://link.springer.com/article/10.1007/s11135-006-9018-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type="ctrTitle"/>
          </p:nvPr>
        </p:nvSpPr>
        <p:spPr>
          <a:xfrm>
            <a:off x="973950" y="1957875"/>
            <a:ext cx="16232400" cy="33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10000"/>
              <a:buFont typeface="Arial"/>
              <a:buNone/>
            </a:pPr>
            <a:r>
              <a:rPr lang="en-GB" sz="5400" u="none"/>
              <a:t>INVESTIGATING THE DEPENDENCE ON </a:t>
            </a:r>
            <a:r>
              <a:rPr lang="en-GB" sz="5400" u="none">
                <a:solidFill>
                  <a:srgbClr val="FFFFFF"/>
                </a:solidFill>
              </a:rPr>
              <a:t>MACHINE SIZE</a:t>
            </a:r>
            <a:r>
              <a:rPr lang="en-GB" sz="5400" u="none"/>
              <a:t> OF THE </a:t>
            </a:r>
            <a:r>
              <a:rPr lang="en-GB" sz="5400" u="none">
                <a:solidFill>
                  <a:srgbClr val="FFD966"/>
                </a:solidFill>
              </a:rPr>
              <a:t>ENERGY CONFINEMENT</a:t>
            </a:r>
            <a:r>
              <a:rPr lang="en-GB" sz="5400" u="none"/>
              <a:t> </a:t>
            </a:r>
            <a:r>
              <a:rPr lang="en-GB" sz="5400" u="none">
                <a:solidFill>
                  <a:srgbClr val="FFE599"/>
                </a:solidFill>
              </a:rPr>
              <a:t>IN TOKAMAKS</a:t>
            </a:r>
            <a:r>
              <a:rPr lang="en-GB" sz="5400" u="none"/>
              <a:t> USING </a:t>
            </a:r>
            <a:r>
              <a:rPr lang="en-GB" sz="5400"/>
              <a:t>DATA-DRIVEN METHODS</a:t>
            </a:r>
            <a:endParaRPr sz="5400"/>
          </a:p>
        </p:txBody>
      </p:sp>
      <p:sp>
        <p:nvSpPr>
          <p:cNvPr id="85" name="Google Shape;85;p12"/>
          <p:cNvSpPr txBox="1"/>
          <p:nvPr>
            <p:ph idx="1" type="subTitle"/>
          </p:nvPr>
        </p:nvSpPr>
        <p:spPr>
          <a:xfrm>
            <a:off x="1283425" y="5655544"/>
            <a:ext cx="15191100" cy="1832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0"/>
              </a:spcBef>
              <a:spcAft>
                <a:spcPts val="0"/>
              </a:spcAft>
              <a:buClr>
                <a:schemeClr val="accent1"/>
              </a:buClr>
              <a:buSzPct val="68593"/>
              <a:buNone/>
            </a:pPr>
            <a:r>
              <a:rPr b="1" lang="en-GB" sz="4373">
                <a:solidFill>
                  <a:srgbClr val="FFD966"/>
                </a:solidFill>
              </a:rPr>
              <a:t>M.Sc. Student</a:t>
            </a:r>
            <a:r>
              <a:rPr lang="en-GB" sz="4373">
                <a:solidFill>
                  <a:srgbClr val="FFD966"/>
                </a:solidFill>
              </a:rPr>
              <a:t> Karina Chiñas Fuentes</a:t>
            </a:r>
            <a:endParaRPr sz="4373">
              <a:solidFill>
                <a:srgbClr val="FFD966"/>
              </a:solidFill>
            </a:endParaRPr>
          </a:p>
          <a:p>
            <a:pPr indent="0" lvl="0" marL="0" rtl="0" algn="l">
              <a:lnSpc>
                <a:spcPct val="120000"/>
              </a:lnSpc>
              <a:spcBef>
                <a:spcPts val="0"/>
              </a:spcBef>
              <a:spcAft>
                <a:spcPts val="0"/>
              </a:spcAft>
              <a:buClr>
                <a:schemeClr val="accent1"/>
              </a:buClr>
              <a:buSzPct val="100000"/>
              <a:buNone/>
            </a:pPr>
            <a:r>
              <a:t/>
            </a:r>
            <a:endParaRPr>
              <a:solidFill>
                <a:srgbClr val="FFD966"/>
              </a:solidFill>
            </a:endParaRPr>
          </a:p>
          <a:p>
            <a:pPr indent="0" lvl="0" marL="0" rtl="0" algn="l">
              <a:lnSpc>
                <a:spcPct val="120000"/>
              </a:lnSpc>
              <a:spcBef>
                <a:spcPts val="0"/>
              </a:spcBef>
              <a:spcAft>
                <a:spcPts val="0"/>
              </a:spcAft>
              <a:buClr>
                <a:schemeClr val="accent1"/>
              </a:buClr>
              <a:buSzPct val="100000"/>
              <a:buNone/>
            </a:pPr>
            <a:r>
              <a:rPr lang="en-GB">
                <a:solidFill>
                  <a:srgbClr val="FFD966"/>
                </a:solidFill>
              </a:rPr>
              <a:t>Prof. Dr. Geert Verdoolaege</a:t>
            </a:r>
            <a:endParaRPr>
              <a:solidFill>
                <a:srgbClr val="FFD966"/>
              </a:solidFill>
            </a:endParaRPr>
          </a:p>
          <a:p>
            <a:pPr indent="0" lvl="0" marL="0" rtl="0" algn="l">
              <a:lnSpc>
                <a:spcPct val="120000"/>
              </a:lnSpc>
              <a:spcBef>
                <a:spcPts val="0"/>
              </a:spcBef>
              <a:spcAft>
                <a:spcPts val="0"/>
              </a:spcAft>
              <a:buClr>
                <a:schemeClr val="accent1"/>
              </a:buClr>
              <a:buSzPct val="100000"/>
              <a:buNone/>
            </a:pPr>
            <a:r>
              <a:rPr lang="en-GB">
                <a:solidFill>
                  <a:srgbClr val="FFD966"/>
                </a:solidFill>
              </a:rPr>
              <a:t>PhD Student Joseph Hall </a:t>
            </a:r>
            <a:endParaRPr>
              <a:solidFill>
                <a:srgbClr val="FFD966"/>
              </a:solidFill>
            </a:endParaRPr>
          </a:p>
        </p:txBody>
      </p:sp>
      <p:sp>
        <p:nvSpPr>
          <p:cNvPr id="86" name="Google Shape;86;p1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7" name="Google Shape;87;p1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8" name="Google Shape;88;p1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9" name="Google Shape;89;p1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0" name="Google Shape;90;p12"/>
          <p:cNvSpPr/>
          <p:nvPr/>
        </p:nvSpPr>
        <p:spPr>
          <a:xfrm>
            <a:off x="14553000" y="7340350"/>
            <a:ext cx="2585700" cy="54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700">
                <a:solidFill>
                  <a:srgbClr val="E9F0FA"/>
                </a:solidFill>
              </a:rPr>
              <a:t>11</a:t>
            </a:r>
            <a:r>
              <a:rPr lang="en-GB" sz="2700">
                <a:solidFill>
                  <a:srgbClr val="E9F0FA"/>
                </a:solidFill>
              </a:rPr>
              <a:t>/07/2023</a:t>
            </a:r>
            <a:endParaRPr sz="2700">
              <a:solidFill>
                <a:srgbClr val="E9F0F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8" name="Google Shape;288;p2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89" name="Google Shape;289;p2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21"/>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91" name="Google Shape;291;p21"/>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92" name="Google Shape;292;p2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93" name="Google Shape;293;p21"/>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94" name="Google Shape;294;p21"/>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95" name="Google Shape;295;p21"/>
          <p:cNvCxnSpPr>
            <a:stCxn id="293" idx="3"/>
            <a:endCxn id="294"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96" name="Google Shape;296;p21"/>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97" name="Google Shape;297;p21"/>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98" name="Google Shape;298;p21"/>
          <p:cNvCxnSpPr>
            <a:stCxn id="294" idx="3"/>
            <a:endCxn id="296"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99" name="Google Shape;299;p21"/>
          <p:cNvCxnSpPr>
            <a:stCxn id="294" idx="3"/>
            <a:endCxn id="297"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300" name="Google Shape;300;p21"/>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21"/>
          <p:cNvCxnSpPr>
            <a:stCxn id="300" idx="0"/>
            <a:endCxn id="293"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302" name="Google Shape;302;p21"/>
          <p:cNvSpPr/>
          <p:nvPr/>
        </p:nvSpPr>
        <p:spPr>
          <a:xfrm>
            <a:off x="717975" y="2893650"/>
            <a:ext cx="4185600" cy="39663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304" name="Google Shape;304;p21"/>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305" name="Google Shape;305;p21"/>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306" name="Google Shape;306;p21"/>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308" name="Google Shape;308;p21"/>
          <p:cNvCxnSpPr>
            <a:stCxn id="302" idx="6"/>
            <a:endCxn id="293" idx="1"/>
          </p:cNvCxnSpPr>
          <p:nvPr/>
        </p:nvCxnSpPr>
        <p:spPr>
          <a:xfrm flipH="1" rot="10800000">
            <a:off x="4903575" y="3448500"/>
            <a:ext cx="1596600" cy="1428300"/>
          </a:xfrm>
          <a:prstGeom prst="straightConnector1">
            <a:avLst/>
          </a:prstGeom>
          <a:noFill/>
          <a:ln cap="flat" cmpd="sng" w="28575">
            <a:solidFill>
              <a:schemeClr val="dk2"/>
            </a:solidFill>
            <a:prstDash val="solid"/>
            <a:round/>
            <a:headEnd len="med" w="med" type="none"/>
            <a:tailEnd len="med" w="med" type="triangle"/>
          </a:ln>
        </p:spPr>
      </p:cxnSp>
      <p:sp>
        <p:nvSpPr>
          <p:cNvPr id="309" name="Google Shape;309;p21"/>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310" name="Google Shape;310;p21"/>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311" name="Google Shape;311;p21"/>
          <p:cNvCxnSpPr>
            <a:endCxn id="310"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312" name="Google Shape;312;p21"/>
          <p:cNvCxnSpPr>
            <a:endCxn id="310"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313" name="Google Shape;313;p21"/>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314" name="Google Shape;314;p21"/>
          <p:cNvCxnSpPr>
            <a:endCxn id="313" idx="0"/>
          </p:cNvCxnSpPr>
          <p:nvPr/>
        </p:nvCxnSpPr>
        <p:spPr>
          <a:xfrm>
            <a:off x="11855325" y="448225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22" name="Google Shape;322;p2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23" name="Google Shape;323;p2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22"/>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325" name="Google Shape;325;p2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26" name="Google Shape;326;p22"/>
          <p:cNvSpPr/>
          <p:nvPr/>
        </p:nvSpPr>
        <p:spPr>
          <a:xfrm>
            <a:off x="717975" y="2893650"/>
            <a:ext cx="4185600" cy="39663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328" name="Google Shape;328;p22"/>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sp>
        <p:nvSpPr>
          <p:cNvPr id="330" name="Google Shape;330;p22"/>
          <p:cNvSpPr txBox="1"/>
          <p:nvPr/>
        </p:nvSpPr>
        <p:spPr>
          <a:xfrm>
            <a:off x="322700" y="1580775"/>
            <a:ext cx="76524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331" name="Google Shape;331;p22"/>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pic>
        <p:nvPicPr>
          <p:cNvPr id="332" name="Google Shape;332;p22"/>
          <p:cNvPicPr preferRelativeResize="0"/>
          <p:nvPr/>
        </p:nvPicPr>
        <p:blipFill>
          <a:blip r:embed="rId4">
            <a:alphaModFix/>
          </a:blip>
          <a:stretch>
            <a:fillRect/>
          </a:stretch>
        </p:blipFill>
        <p:spPr>
          <a:xfrm>
            <a:off x="5123450" y="2555075"/>
            <a:ext cx="8201400" cy="6088146"/>
          </a:xfrm>
          <a:prstGeom prst="rect">
            <a:avLst/>
          </a:prstGeom>
          <a:noFill/>
          <a:ln>
            <a:noFill/>
          </a:ln>
        </p:spPr>
      </p:pic>
      <p:sp>
        <p:nvSpPr>
          <p:cNvPr id="333" name="Google Shape;333;p22"/>
          <p:cNvSpPr/>
          <p:nvPr/>
        </p:nvSpPr>
        <p:spPr>
          <a:xfrm>
            <a:off x="13371613" y="4265200"/>
            <a:ext cx="861000" cy="35664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4359638" y="5347125"/>
            <a:ext cx="2444700" cy="1416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Random Sampling</a:t>
            </a:r>
            <a:endParaRPr b="1" sz="3100"/>
          </a:p>
        </p:txBody>
      </p:sp>
      <p:sp>
        <p:nvSpPr>
          <p:cNvPr id="335" name="Google Shape;335;p22"/>
          <p:cNvSpPr txBox="1"/>
          <p:nvPr/>
        </p:nvSpPr>
        <p:spPr>
          <a:xfrm>
            <a:off x="6509875" y="8307500"/>
            <a:ext cx="59736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New STDB5 register index</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0" name="Shape 340"/>
        <p:cNvGrpSpPr/>
        <p:nvPr/>
      </p:nvGrpSpPr>
      <p:grpSpPr>
        <a:xfrm>
          <a:off x="0" y="0"/>
          <a:ext cx="0" cy="0"/>
          <a:chOff x="0" y="0"/>
          <a:chExt cx="0" cy="0"/>
        </a:xfrm>
      </p:grpSpPr>
      <p:sp>
        <p:nvSpPr>
          <p:cNvPr id="341" name="Google Shape;341;p2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43" name="Google Shape;343;p2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44" name="Google Shape;344;p2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sp>
        <p:nvSpPr>
          <p:cNvPr id="345" name="Google Shape;345;p2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2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347" name="Google Shape;347;p2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48" name="Google Shape;348;p23"/>
          <p:cNvSpPr txBox="1"/>
          <p:nvPr/>
        </p:nvSpPr>
        <p:spPr>
          <a:xfrm>
            <a:off x="322700" y="1580775"/>
            <a:ext cx="16552500" cy="30168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rgbClr val="FF0000"/>
                </a:solidFill>
              </a:rPr>
              <a:t>DECREASING REGISTERS</a:t>
            </a:r>
            <a:endParaRPr b="1" sz="4500">
              <a:solidFill>
                <a:srgbClr val="FF0000"/>
              </a:solidFill>
            </a:endParaRPr>
          </a:p>
          <a:p>
            <a:pPr indent="0" lvl="0" marL="0" rtl="0" algn="l">
              <a:lnSpc>
                <a:spcPct val="121428"/>
              </a:lnSpc>
              <a:spcBef>
                <a:spcPts val="0"/>
              </a:spcBef>
              <a:spcAft>
                <a:spcPts val="0"/>
              </a:spcAft>
              <a:buNone/>
            </a:pPr>
            <a:r>
              <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cxnSp>
        <p:nvCxnSpPr>
          <p:cNvPr id="349" name="Google Shape;349;p23"/>
          <p:cNvCxnSpPr>
            <a:stCxn id="350" idx="3"/>
          </p:cNvCxnSpPr>
          <p:nvPr/>
        </p:nvCxnSpPr>
        <p:spPr>
          <a:xfrm flipH="1" rot="10800000">
            <a:off x="8252166" y="4926201"/>
            <a:ext cx="682800" cy="304200"/>
          </a:xfrm>
          <a:prstGeom prst="straightConnector1">
            <a:avLst/>
          </a:prstGeom>
          <a:noFill/>
          <a:ln cap="flat" cmpd="sng" w="28575">
            <a:solidFill>
              <a:schemeClr val="dk2"/>
            </a:solidFill>
            <a:prstDash val="solid"/>
            <a:round/>
            <a:headEnd len="med" w="med" type="none"/>
            <a:tailEnd len="med" w="med" type="triangle"/>
          </a:ln>
        </p:spPr>
      </p:cxnSp>
      <p:pic>
        <p:nvPicPr>
          <p:cNvPr id="351" name="Google Shape;351;p23"/>
          <p:cNvPicPr preferRelativeResize="0"/>
          <p:nvPr/>
        </p:nvPicPr>
        <p:blipFill>
          <a:blip r:embed="rId5">
            <a:alphaModFix/>
          </a:blip>
          <a:stretch>
            <a:fillRect/>
          </a:stretch>
        </p:blipFill>
        <p:spPr>
          <a:xfrm>
            <a:off x="322700" y="1257188"/>
            <a:ext cx="8892892" cy="6752175"/>
          </a:xfrm>
          <a:prstGeom prst="rect">
            <a:avLst/>
          </a:prstGeom>
          <a:noFill/>
          <a:ln>
            <a:noFill/>
          </a:ln>
        </p:spPr>
      </p:pic>
      <p:sp>
        <p:nvSpPr>
          <p:cNvPr id="352" name="Google Shape;352;p23"/>
          <p:cNvSpPr txBox="1"/>
          <p:nvPr/>
        </p:nvSpPr>
        <p:spPr>
          <a:xfrm>
            <a:off x="2615825" y="7549300"/>
            <a:ext cx="53883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t>Decreasing </a:t>
            </a:r>
            <a:r>
              <a:rPr lang="en-GB" sz="2200"/>
              <a:t>New STDB5 register index</a:t>
            </a:r>
            <a:endParaRPr sz="2200"/>
          </a:p>
        </p:txBody>
      </p:sp>
      <p:pic>
        <p:nvPicPr>
          <p:cNvPr id="353" name="Google Shape;353;p23"/>
          <p:cNvPicPr preferRelativeResize="0"/>
          <p:nvPr/>
        </p:nvPicPr>
        <p:blipFill>
          <a:blip r:embed="rId6">
            <a:alphaModFix/>
          </a:blip>
          <a:stretch>
            <a:fillRect/>
          </a:stretch>
        </p:blipFill>
        <p:spPr>
          <a:xfrm>
            <a:off x="8252175" y="321750"/>
            <a:ext cx="8508378" cy="6288426"/>
          </a:xfrm>
          <a:prstGeom prst="rect">
            <a:avLst/>
          </a:prstGeom>
          <a:noFill/>
          <a:ln>
            <a:noFill/>
          </a:ln>
        </p:spPr>
      </p:pic>
      <p:sp>
        <p:nvSpPr>
          <p:cNvPr id="354" name="Google Shape;354;p23"/>
          <p:cNvSpPr txBox="1"/>
          <p:nvPr/>
        </p:nvSpPr>
        <p:spPr>
          <a:xfrm>
            <a:off x="10383000" y="6220388"/>
            <a:ext cx="53883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t>Decreasing New STDB5 register index</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2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2" name="Google Shape;362;p2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63" name="Google Shape;363;p2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sp>
        <p:nvSpPr>
          <p:cNvPr id="364" name="Google Shape;364;p2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2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366" name="Google Shape;366;p2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67" name="Google Shape;367;p24"/>
          <p:cNvSpPr txBox="1"/>
          <p:nvPr/>
        </p:nvSpPr>
        <p:spPr>
          <a:xfrm>
            <a:off x="322700" y="1580775"/>
            <a:ext cx="16552500" cy="30168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DECREASING REGISTERS</a:t>
            </a:r>
            <a:endParaRPr b="1" sz="4500">
              <a:solidFill>
                <a:schemeClr val="dk2"/>
              </a:solidFill>
            </a:endParaRPr>
          </a:p>
          <a:p>
            <a:pPr indent="0" lvl="0" marL="0" rtl="0" algn="l">
              <a:lnSpc>
                <a:spcPct val="121428"/>
              </a:lnSpc>
              <a:spcBef>
                <a:spcPts val="0"/>
              </a:spcBef>
              <a:spcAft>
                <a:spcPts val="0"/>
              </a:spcAft>
              <a:buNone/>
            </a:pPr>
            <a:r>
              <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368" name="Google Shape;368;p24"/>
          <p:cNvPicPr preferRelativeResize="0"/>
          <p:nvPr/>
        </p:nvPicPr>
        <p:blipFill>
          <a:blip r:embed="rId5">
            <a:alphaModFix/>
          </a:blip>
          <a:stretch>
            <a:fillRect/>
          </a:stretch>
        </p:blipFill>
        <p:spPr>
          <a:xfrm>
            <a:off x="157550" y="3066625"/>
            <a:ext cx="4911265" cy="3808100"/>
          </a:xfrm>
          <a:prstGeom prst="rect">
            <a:avLst/>
          </a:prstGeom>
          <a:noFill/>
          <a:ln>
            <a:noFill/>
          </a:ln>
        </p:spPr>
      </p:pic>
      <p:sp>
        <p:nvSpPr>
          <p:cNvPr id="369" name="Google Shape;369;p24"/>
          <p:cNvSpPr/>
          <p:nvPr/>
        </p:nvSpPr>
        <p:spPr>
          <a:xfrm>
            <a:off x="5144879" y="4115141"/>
            <a:ext cx="515400" cy="22305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5660358" y="4762928"/>
            <a:ext cx="1298400" cy="935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Random Sampling</a:t>
            </a:r>
            <a:endParaRPr b="1" sz="1900"/>
          </a:p>
        </p:txBody>
      </p:sp>
      <p:graphicFrame>
        <p:nvGraphicFramePr>
          <p:cNvPr id="371" name="Google Shape;371;p24"/>
          <p:cNvGraphicFramePr/>
          <p:nvPr/>
        </p:nvGraphicFramePr>
        <p:xfrm>
          <a:off x="9734938" y="2566175"/>
          <a:ext cx="3000000" cy="3000000"/>
        </p:xfrm>
        <a:graphic>
          <a:graphicData uri="http://schemas.openxmlformats.org/drawingml/2006/table">
            <a:tbl>
              <a:tblPr>
                <a:noFill/>
                <a:tableStyleId>{857232D1-9DDC-4A54-8FBA-F51A726F13AD}</a:tableStyleId>
              </a:tblPr>
              <a:tblGrid>
                <a:gridCol w="3173900"/>
              </a:tblGrid>
              <a:tr h="1252175">
                <a:tc>
                  <a:txBody>
                    <a:bodyPr/>
                    <a:lstStyle/>
                    <a:p>
                      <a:pPr indent="0" lvl="0" marL="0" rtl="0" algn="ctr">
                        <a:spcBef>
                          <a:spcPts val="0"/>
                        </a:spcBef>
                        <a:spcAft>
                          <a:spcPts val="0"/>
                        </a:spcAft>
                        <a:buNone/>
                      </a:pPr>
                      <a:r>
                        <a:rPr b="1" lang="en-GB" sz="2500"/>
                        <a:t>Smallest subset </a:t>
                      </a:r>
                      <a:r>
                        <a:rPr lang="en-GB" sz="2500"/>
                        <a:t>for α</a:t>
                      </a:r>
                      <a:r>
                        <a:rPr baseline="-25000" lang="en-GB" sz="2500"/>
                        <a:t>R </a:t>
                      </a:r>
                      <a:r>
                        <a:rPr lang="en-GB" sz="2500"/>
                        <a:t>&lt; 1</a:t>
                      </a:r>
                      <a:endParaRPr sz="2500"/>
                    </a:p>
                  </a:txBody>
                  <a:tcPr marT="91425" marB="91425" marR="91425" marL="91425" anchor="ctr">
                    <a:solidFill>
                      <a:srgbClr val="E9F0FA"/>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0.9998</a:t>
                      </a:r>
                      <a:endParaRPr/>
                    </a:p>
                  </a:txBody>
                  <a:tcPr marT="91425" marB="91425" marR="91425" marL="91425" anchor="ct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Subset size = 618</a:t>
                      </a:r>
                      <a:endParaRPr/>
                    </a:p>
                  </a:txBody>
                  <a:tcPr marT="91425" marB="91425" marR="91425" marL="91425" anchor="ctr"/>
                </a:tc>
              </a:tr>
            </a:tbl>
          </a:graphicData>
        </a:graphic>
      </p:graphicFrame>
      <p:graphicFrame>
        <p:nvGraphicFramePr>
          <p:cNvPr id="372" name="Google Shape;372;p24"/>
          <p:cNvGraphicFramePr/>
          <p:nvPr/>
        </p:nvGraphicFramePr>
        <p:xfrm>
          <a:off x="13154913" y="2566175"/>
          <a:ext cx="3000000" cy="3000000"/>
        </p:xfrm>
        <a:graphic>
          <a:graphicData uri="http://schemas.openxmlformats.org/drawingml/2006/table">
            <a:tbl>
              <a:tblPr>
                <a:noFill/>
                <a:tableStyleId>{857232D1-9DDC-4A54-8FBA-F51A726F13AD}</a:tableStyleId>
              </a:tblPr>
              <a:tblGrid>
                <a:gridCol w="3173900"/>
              </a:tblGrid>
              <a:tr h="1252175">
                <a:tc>
                  <a:txBody>
                    <a:bodyPr/>
                    <a:lstStyle/>
                    <a:p>
                      <a:pPr indent="0" lvl="0" marL="0" rtl="0" algn="ctr">
                        <a:spcBef>
                          <a:spcPts val="0"/>
                        </a:spcBef>
                        <a:spcAft>
                          <a:spcPts val="0"/>
                        </a:spcAft>
                        <a:buNone/>
                      </a:pPr>
                      <a:r>
                        <a:rPr b="1" lang="en-GB" sz="2500"/>
                        <a:t>Smallest  α</a:t>
                      </a:r>
                      <a:r>
                        <a:rPr b="1" baseline="-25000" lang="en-GB" sz="2500"/>
                        <a:t>R </a:t>
                      </a:r>
                      <a:endParaRPr b="1" sz="2500"/>
                    </a:p>
                  </a:txBody>
                  <a:tcPr marT="91425" marB="91425" marR="91425" marL="91425" anchor="ctr">
                    <a:solidFill>
                      <a:srgbClr val="E9F0FA"/>
                    </a:solidFill>
                  </a:tcPr>
                </a:tc>
              </a:tr>
              <a:tr h="1067750">
                <a:tc>
                  <a:txBody>
                    <a:bodyPr/>
                    <a:lstStyle/>
                    <a:p>
                      <a:pPr indent="0" lvl="0" marL="0" rtl="0" algn="ctr">
                        <a:spcBef>
                          <a:spcPts val="0"/>
                        </a:spcBef>
                        <a:spcAft>
                          <a:spcPts val="0"/>
                        </a:spcAft>
                        <a:buNone/>
                      </a:pPr>
                      <a:r>
                        <a:rPr lang="en-GB" sz="2500">
                          <a:solidFill>
                            <a:srgbClr val="000000"/>
                          </a:solidFill>
                        </a:rPr>
                        <a:t>α</a:t>
                      </a:r>
                      <a:r>
                        <a:rPr baseline="-25000" lang="en-GB" sz="2500">
                          <a:solidFill>
                            <a:srgbClr val="000000"/>
                          </a:solidFill>
                        </a:rPr>
                        <a:t>R  </a:t>
                      </a:r>
                      <a:r>
                        <a:rPr lang="en-GB" sz="2500">
                          <a:solidFill>
                            <a:srgbClr val="000000"/>
                          </a:solidFill>
                        </a:rPr>
                        <a:t>~ 0.6379</a:t>
                      </a:r>
                      <a:endParaRPr/>
                    </a:p>
                  </a:txBody>
                  <a:tcPr marT="91425" marB="91425" marR="91425" marL="91425" anchor="ctr"/>
                </a:tc>
              </a:tr>
              <a:tr h="1067750">
                <a:tc>
                  <a:txBody>
                    <a:bodyPr/>
                    <a:lstStyle/>
                    <a:p>
                      <a:pPr indent="0" lvl="0" marL="0" rtl="0" algn="ctr">
                        <a:spcBef>
                          <a:spcPts val="0"/>
                        </a:spcBef>
                        <a:spcAft>
                          <a:spcPts val="0"/>
                        </a:spcAft>
                        <a:buNone/>
                      </a:pPr>
                      <a:r>
                        <a:rPr lang="en-GB" sz="2500">
                          <a:solidFill>
                            <a:srgbClr val="000000"/>
                          </a:solidFill>
                        </a:rPr>
                        <a:t>Subset size = 1459</a:t>
                      </a:r>
                      <a:endParaRPr/>
                    </a:p>
                  </a:txBody>
                  <a:tcPr marT="91425" marB="91425" marR="91425" marL="91425" anchor="ctr"/>
                </a:tc>
              </a:tr>
            </a:tbl>
          </a:graphicData>
        </a:graphic>
      </p:graphicFrame>
      <p:sp>
        <p:nvSpPr>
          <p:cNvPr id="373" name="Google Shape;373;p24"/>
          <p:cNvSpPr/>
          <p:nvPr/>
        </p:nvSpPr>
        <p:spPr>
          <a:xfrm>
            <a:off x="13154925" y="6028825"/>
            <a:ext cx="3174000" cy="1304100"/>
          </a:xfrm>
          <a:prstGeom prst="rect">
            <a:avLst/>
          </a:prstGeom>
          <a:solidFill>
            <a:srgbClr val="E9F0FA"/>
          </a:solidFill>
          <a:ln cap="flat" cmpd="sng" w="9525">
            <a:solidFill>
              <a:srgbClr val="1E64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23.34% decreased </a:t>
            </a:r>
            <a:r>
              <a:rPr lang="en-GB" sz="2100">
                <a:solidFill>
                  <a:srgbClr val="000000"/>
                </a:solidFill>
              </a:rPr>
              <a:t>α</a:t>
            </a:r>
            <a:r>
              <a:rPr baseline="-25000" lang="en-GB" sz="2100">
                <a:solidFill>
                  <a:srgbClr val="000000"/>
                </a:solidFill>
              </a:rPr>
              <a:t>R </a:t>
            </a:r>
            <a:endParaRPr sz="2100">
              <a:solidFill>
                <a:srgbClr val="000000"/>
              </a:solidFill>
            </a:endParaRPr>
          </a:p>
          <a:p>
            <a:pPr indent="0" lvl="0" marL="0" rtl="0" algn="ctr">
              <a:spcBef>
                <a:spcPts val="0"/>
              </a:spcBef>
              <a:spcAft>
                <a:spcPts val="0"/>
              </a:spcAft>
              <a:buNone/>
            </a:pPr>
            <a:r>
              <a:rPr lang="en-GB" sz="2100">
                <a:solidFill>
                  <a:srgbClr val="000000"/>
                </a:solidFill>
              </a:rPr>
              <a:t>76.66% did not </a:t>
            </a:r>
            <a:endParaRPr sz="2100">
              <a:solidFill>
                <a:srgbClr val="000000"/>
              </a:solidFill>
            </a:endParaRPr>
          </a:p>
        </p:txBody>
      </p:sp>
      <p:sp>
        <p:nvSpPr>
          <p:cNvPr id="374" name="Google Shape;374;p24"/>
          <p:cNvSpPr/>
          <p:nvPr/>
        </p:nvSpPr>
        <p:spPr>
          <a:xfrm>
            <a:off x="9734950" y="6028825"/>
            <a:ext cx="3174000" cy="1304100"/>
          </a:xfrm>
          <a:prstGeom prst="rect">
            <a:avLst/>
          </a:prstGeom>
          <a:solidFill>
            <a:srgbClr val="E9F0FA"/>
          </a:solidFill>
          <a:ln cap="flat" cmpd="sng" w="9525">
            <a:solidFill>
              <a:srgbClr val="1E64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9.88%   decreased </a:t>
            </a:r>
            <a:r>
              <a:rPr lang="en-GB" sz="2100">
                <a:solidFill>
                  <a:srgbClr val="000000"/>
                </a:solidFill>
              </a:rPr>
              <a:t>α</a:t>
            </a:r>
            <a:r>
              <a:rPr baseline="-25000" lang="en-GB" sz="2100">
                <a:solidFill>
                  <a:srgbClr val="000000"/>
                </a:solidFill>
              </a:rPr>
              <a:t>R </a:t>
            </a:r>
            <a:endParaRPr sz="2100">
              <a:solidFill>
                <a:srgbClr val="000000"/>
              </a:solidFill>
            </a:endParaRPr>
          </a:p>
          <a:p>
            <a:pPr indent="0" lvl="0" marL="0" rtl="0" algn="ctr">
              <a:spcBef>
                <a:spcPts val="0"/>
              </a:spcBef>
              <a:spcAft>
                <a:spcPts val="0"/>
              </a:spcAft>
              <a:buNone/>
            </a:pPr>
            <a:r>
              <a:rPr lang="en-GB" sz="2100">
                <a:solidFill>
                  <a:srgbClr val="000000"/>
                </a:solidFill>
              </a:rPr>
              <a:t>90.12% did not </a:t>
            </a:r>
            <a:endParaRPr sz="2100">
              <a:solidFill>
                <a:srgbClr val="000000"/>
              </a:solidFill>
            </a:endParaRPr>
          </a:p>
        </p:txBody>
      </p:sp>
      <p:sp>
        <p:nvSpPr>
          <p:cNvPr id="375" name="Google Shape;375;p24"/>
          <p:cNvSpPr/>
          <p:nvPr/>
        </p:nvSpPr>
        <p:spPr>
          <a:xfrm>
            <a:off x="9730100" y="1686025"/>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sp>
        <p:nvSpPr>
          <p:cNvPr id="376" name="Google Shape;376;p24"/>
          <p:cNvSpPr/>
          <p:nvPr/>
        </p:nvSpPr>
        <p:spPr>
          <a:xfrm>
            <a:off x="13154925" y="1688275"/>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377" name="Google Shape;377;p24"/>
          <p:cNvSpPr/>
          <p:nvPr/>
        </p:nvSpPr>
        <p:spPr>
          <a:xfrm>
            <a:off x="12341425" y="7047875"/>
            <a:ext cx="1326900" cy="5832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STDB5</a:t>
            </a:r>
            <a:endParaRPr b="1" sz="2000"/>
          </a:p>
        </p:txBody>
      </p:sp>
      <p:sp>
        <p:nvSpPr>
          <p:cNvPr id="378" name="Google Shape;378;p24"/>
          <p:cNvSpPr txBox="1"/>
          <p:nvPr/>
        </p:nvSpPr>
        <p:spPr>
          <a:xfrm>
            <a:off x="641775" y="6666875"/>
            <a:ext cx="4586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New STDB5 register index</a:t>
            </a:r>
            <a:endParaRPr/>
          </a:p>
        </p:txBody>
      </p:sp>
      <p:sp>
        <p:nvSpPr>
          <p:cNvPr id="379" name="Google Shape;379;p24"/>
          <p:cNvSpPr/>
          <p:nvPr/>
        </p:nvSpPr>
        <p:spPr>
          <a:xfrm>
            <a:off x="7447866" y="4938801"/>
            <a:ext cx="804300" cy="583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OLS</a:t>
            </a:r>
            <a:endParaRPr b="1" sz="1900"/>
          </a:p>
        </p:txBody>
      </p:sp>
      <p:cxnSp>
        <p:nvCxnSpPr>
          <p:cNvPr id="380" name="Google Shape;380;p24"/>
          <p:cNvCxnSpPr>
            <a:stCxn id="370" idx="3"/>
            <a:endCxn id="379" idx="1"/>
          </p:cNvCxnSpPr>
          <p:nvPr/>
        </p:nvCxnSpPr>
        <p:spPr>
          <a:xfrm>
            <a:off x="6958758" y="5230478"/>
            <a:ext cx="489000" cy="0"/>
          </a:xfrm>
          <a:prstGeom prst="straightConnector1">
            <a:avLst/>
          </a:prstGeom>
          <a:noFill/>
          <a:ln cap="flat" cmpd="sng" w="28575">
            <a:solidFill>
              <a:schemeClr val="dk2"/>
            </a:solidFill>
            <a:prstDash val="solid"/>
            <a:round/>
            <a:headEnd len="med" w="med" type="none"/>
            <a:tailEnd len="med" w="med" type="triangle"/>
          </a:ln>
        </p:spPr>
      </p:cxnSp>
      <p:sp>
        <p:nvSpPr>
          <p:cNvPr id="381" name="Google Shape;381;p24"/>
          <p:cNvSpPr/>
          <p:nvPr/>
        </p:nvSpPr>
        <p:spPr>
          <a:xfrm>
            <a:off x="7312713" y="6175063"/>
            <a:ext cx="1074600" cy="10116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txBox="1"/>
          <p:nvPr/>
        </p:nvSpPr>
        <p:spPr>
          <a:xfrm>
            <a:off x="7312725" y="6446475"/>
            <a:ext cx="107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STDB2</a:t>
            </a:r>
            <a:endParaRPr b="1" sz="2000"/>
          </a:p>
        </p:txBody>
      </p:sp>
      <p:cxnSp>
        <p:nvCxnSpPr>
          <p:cNvPr id="383" name="Google Shape;383;p24"/>
          <p:cNvCxnSpPr>
            <a:stCxn id="381" idx="0"/>
            <a:endCxn id="379" idx="2"/>
          </p:cNvCxnSpPr>
          <p:nvPr/>
        </p:nvCxnSpPr>
        <p:spPr>
          <a:xfrm rot="10800000">
            <a:off x="7850013" y="5521963"/>
            <a:ext cx="0" cy="653100"/>
          </a:xfrm>
          <a:prstGeom prst="straightConnector1">
            <a:avLst/>
          </a:prstGeom>
          <a:noFill/>
          <a:ln cap="flat" cmpd="sng" w="28575">
            <a:solidFill>
              <a:schemeClr val="dk2"/>
            </a:solidFill>
            <a:prstDash val="solid"/>
            <a:round/>
            <a:headEnd len="med" w="med" type="none"/>
            <a:tailEnd len="med" w="med" type="triangle"/>
          </a:ln>
        </p:spPr>
      </p:cxnSp>
      <p:cxnSp>
        <p:nvCxnSpPr>
          <p:cNvPr id="384" name="Google Shape;384;p24"/>
          <p:cNvCxnSpPr>
            <a:stCxn id="379" idx="3"/>
          </p:cNvCxnSpPr>
          <p:nvPr/>
        </p:nvCxnSpPr>
        <p:spPr>
          <a:xfrm flipH="1" rot="10800000">
            <a:off x="8252166" y="4926201"/>
            <a:ext cx="682800" cy="304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5"/>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92" name="Google Shape;392;p2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93" name="Google Shape;393;p25"/>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25"/>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395" name="Google Shape;395;p2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graphicFrame>
        <p:nvGraphicFramePr>
          <p:cNvPr id="396" name="Google Shape;396;p25"/>
          <p:cNvGraphicFramePr/>
          <p:nvPr/>
        </p:nvGraphicFramePr>
        <p:xfrm>
          <a:off x="964788" y="3519613"/>
          <a:ext cx="3000000" cy="3000000"/>
        </p:xfrm>
        <a:graphic>
          <a:graphicData uri="http://schemas.openxmlformats.org/drawingml/2006/table">
            <a:tbl>
              <a:tblPr>
                <a:noFill/>
                <a:tableStyleId>{857232D1-9DDC-4A54-8FBA-F51A726F13AD}</a:tableStyleId>
              </a:tblPr>
              <a:tblGrid>
                <a:gridCol w="3173900"/>
              </a:tblGrid>
              <a:tr h="1252175">
                <a:tc>
                  <a:txBody>
                    <a:bodyPr/>
                    <a:lstStyle/>
                    <a:p>
                      <a:pPr indent="0" lvl="0" marL="0" rtl="0" algn="ctr">
                        <a:spcBef>
                          <a:spcPts val="0"/>
                        </a:spcBef>
                        <a:spcAft>
                          <a:spcPts val="0"/>
                        </a:spcAft>
                        <a:buNone/>
                      </a:pPr>
                      <a:r>
                        <a:rPr b="1" lang="en-GB" sz="2500"/>
                        <a:t>Smallest subset </a:t>
                      </a:r>
                      <a:r>
                        <a:rPr lang="en-GB" sz="2500"/>
                        <a:t>for α</a:t>
                      </a:r>
                      <a:r>
                        <a:rPr baseline="-25000" lang="en-GB" sz="2500"/>
                        <a:t>R </a:t>
                      </a:r>
                      <a:r>
                        <a:rPr lang="en-GB" sz="2500"/>
                        <a:t>&lt; 1</a:t>
                      </a:r>
                      <a:endParaRPr sz="2500"/>
                    </a:p>
                  </a:txBody>
                  <a:tcPr marT="91425" marB="91425" marR="91425" marL="91425" anchor="ctr">
                    <a:solidFill>
                      <a:srgbClr val="E9F0FA"/>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0.99</a:t>
                      </a:r>
                      <a:endParaRPr/>
                    </a:p>
                  </a:txBody>
                  <a:tcPr marT="91425" marB="91425" marR="91425" marL="91425" anchor="ct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 </a:t>
                      </a:r>
                      <a:r>
                        <a:rPr lang="en-GB" sz="2500">
                          <a:solidFill>
                            <a:srgbClr val="000000"/>
                          </a:solidFill>
                        </a:rPr>
                        <a:t>= 618</a:t>
                      </a:r>
                      <a:endParaRPr/>
                    </a:p>
                  </a:txBody>
                  <a:tcPr marT="91425" marB="91425" marR="91425" marL="91425" anchor="ctr"/>
                </a:tc>
              </a:tr>
            </a:tbl>
          </a:graphicData>
        </a:graphic>
      </p:graphicFrame>
      <p:graphicFrame>
        <p:nvGraphicFramePr>
          <p:cNvPr id="397" name="Google Shape;397;p25"/>
          <p:cNvGraphicFramePr/>
          <p:nvPr/>
        </p:nvGraphicFramePr>
        <p:xfrm>
          <a:off x="13204688" y="3517363"/>
          <a:ext cx="3000000" cy="3000000"/>
        </p:xfrm>
        <a:graphic>
          <a:graphicData uri="http://schemas.openxmlformats.org/drawingml/2006/table">
            <a:tbl>
              <a:tblPr>
                <a:noFill/>
                <a:tableStyleId>{857232D1-9DDC-4A54-8FBA-F51A726F13AD}</a:tableStyleId>
              </a:tblPr>
              <a:tblGrid>
                <a:gridCol w="3173900"/>
              </a:tblGrid>
              <a:tr h="1252175">
                <a:tc>
                  <a:txBody>
                    <a:bodyPr/>
                    <a:lstStyle/>
                    <a:p>
                      <a:pPr indent="0" lvl="0" marL="0" rtl="0" algn="ctr">
                        <a:spcBef>
                          <a:spcPts val="0"/>
                        </a:spcBef>
                        <a:spcAft>
                          <a:spcPts val="0"/>
                        </a:spcAft>
                        <a:buNone/>
                      </a:pPr>
                      <a:r>
                        <a:rPr b="1" lang="en-GB" sz="2500"/>
                        <a:t>Smallest  α</a:t>
                      </a:r>
                      <a:r>
                        <a:rPr b="1" baseline="-25000" lang="en-GB" sz="2500"/>
                        <a:t>R </a:t>
                      </a:r>
                      <a:endParaRPr b="1" sz="2500"/>
                    </a:p>
                  </a:txBody>
                  <a:tcPr marT="91425" marB="91425" marR="91425" marL="91425" anchor="ctr">
                    <a:solidFill>
                      <a:srgbClr val="E9F0FA"/>
                    </a:solidFill>
                  </a:tcPr>
                </a:tc>
              </a:tr>
              <a:tr h="1067750">
                <a:tc>
                  <a:txBody>
                    <a:bodyPr/>
                    <a:lstStyle/>
                    <a:p>
                      <a:pPr indent="0" lvl="0" marL="0" rtl="0" algn="ctr">
                        <a:spcBef>
                          <a:spcPts val="0"/>
                        </a:spcBef>
                        <a:spcAft>
                          <a:spcPts val="0"/>
                        </a:spcAft>
                        <a:buNone/>
                      </a:pPr>
                      <a:r>
                        <a:rPr lang="en-GB" sz="2500">
                          <a:solidFill>
                            <a:srgbClr val="000000"/>
                          </a:solidFill>
                        </a:rPr>
                        <a:t>α</a:t>
                      </a:r>
                      <a:r>
                        <a:rPr baseline="-25000" lang="en-GB" sz="2500">
                          <a:solidFill>
                            <a:srgbClr val="000000"/>
                          </a:solidFill>
                        </a:rPr>
                        <a:t>R  </a:t>
                      </a:r>
                      <a:r>
                        <a:rPr lang="en-GB" sz="2500">
                          <a:solidFill>
                            <a:srgbClr val="000000"/>
                          </a:solidFill>
                        </a:rPr>
                        <a:t>~ 0.6</a:t>
                      </a:r>
                      <a:r>
                        <a:rPr lang="en-GB" sz="2500"/>
                        <a:t>4</a:t>
                      </a:r>
                      <a:endParaRPr/>
                    </a:p>
                  </a:txBody>
                  <a:tcPr marT="91425" marB="91425" marR="91425" marL="91425" anchor="ctr"/>
                </a:tc>
              </a:tr>
              <a:tr h="1067750">
                <a:tc>
                  <a:txBody>
                    <a:bodyPr/>
                    <a:lstStyle/>
                    <a:p>
                      <a:pPr indent="0" lvl="0" marL="0" rtl="0" algn="ctr">
                        <a:spcBef>
                          <a:spcPts val="0"/>
                        </a:spcBef>
                        <a:spcAft>
                          <a:spcPts val="0"/>
                        </a:spcAft>
                        <a:buNone/>
                      </a:pPr>
                      <a:r>
                        <a:rPr lang="en-GB" sz="2500"/>
                        <a:t>dataset</a:t>
                      </a:r>
                      <a:r>
                        <a:rPr lang="en-GB" sz="2500">
                          <a:solidFill>
                            <a:srgbClr val="000000"/>
                          </a:solidFill>
                        </a:rPr>
                        <a:t> size = 1459</a:t>
                      </a:r>
                      <a:endParaRPr/>
                    </a:p>
                  </a:txBody>
                  <a:tcPr marT="91425" marB="91425" marR="91425" marL="91425" anchor="ctr"/>
                </a:tc>
              </a:tr>
            </a:tbl>
          </a:graphicData>
        </a:graphic>
      </p:graphicFrame>
      <p:sp>
        <p:nvSpPr>
          <p:cNvPr id="398" name="Google Shape;398;p25"/>
          <p:cNvSpPr/>
          <p:nvPr/>
        </p:nvSpPr>
        <p:spPr>
          <a:xfrm>
            <a:off x="95995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sp>
        <p:nvSpPr>
          <p:cNvPr id="399" name="Google Shape;399;p25"/>
          <p:cNvSpPr/>
          <p:nvPr/>
        </p:nvSpPr>
        <p:spPr>
          <a:xfrm>
            <a:off x="1320470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400" name="Google Shape;400;p25"/>
          <p:cNvSpPr txBox="1"/>
          <p:nvPr/>
        </p:nvSpPr>
        <p:spPr>
          <a:xfrm>
            <a:off x="322650" y="1580775"/>
            <a:ext cx="151833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DECREASING AND </a:t>
            </a:r>
            <a:r>
              <a:rPr b="1" lang="en-GB" sz="4500">
                <a:solidFill>
                  <a:srgbClr val="BF9000"/>
                </a:solidFill>
              </a:rPr>
              <a:t>UNAFFECTING</a:t>
            </a:r>
            <a:r>
              <a:rPr b="1" lang="en-GB" sz="4500">
                <a:solidFill>
                  <a:schemeClr val="dk2"/>
                </a:solidFill>
              </a:rPr>
              <a:t> REGISTERS</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401" name="Google Shape;401;p25"/>
          <p:cNvGraphicFramePr/>
          <p:nvPr/>
        </p:nvGraphicFramePr>
        <p:xfrm>
          <a:off x="4469988" y="3519613"/>
          <a:ext cx="3000000" cy="3000000"/>
        </p:xfrm>
        <a:graphic>
          <a:graphicData uri="http://schemas.openxmlformats.org/drawingml/2006/table">
            <a:tbl>
              <a:tblPr>
                <a:noFill/>
                <a:tableStyleId>{857232D1-9DDC-4A54-8FBA-F51A726F13AD}</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α</a:t>
                      </a:r>
                      <a:r>
                        <a:rPr baseline="-25000" lang="en-GB" sz="2500"/>
                        <a:t>R </a:t>
                      </a:r>
                      <a:r>
                        <a:rPr lang="en-GB" sz="2500"/>
                        <a:t>&lt; 1</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1.71</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a:t>
                      </a:r>
                      <a:r>
                        <a:rPr lang="en-GB" sz="2500">
                          <a:solidFill>
                            <a:srgbClr val="000000"/>
                          </a:solidFill>
                        </a:rPr>
                        <a:t> = </a:t>
                      </a:r>
                      <a:r>
                        <a:rPr lang="en-GB" sz="2500"/>
                        <a:t>5634</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402" name="Google Shape;402;p25"/>
          <p:cNvSpPr/>
          <p:nvPr/>
        </p:nvSpPr>
        <p:spPr>
          <a:xfrm>
            <a:off x="44651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graphicFrame>
        <p:nvGraphicFramePr>
          <p:cNvPr id="403" name="Google Shape;403;p25"/>
          <p:cNvGraphicFramePr/>
          <p:nvPr/>
        </p:nvGraphicFramePr>
        <p:xfrm>
          <a:off x="9727788" y="3519613"/>
          <a:ext cx="3000000" cy="3000000"/>
        </p:xfrm>
        <a:graphic>
          <a:graphicData uri="http://schemas.openxmlformats.org/drawingml/2006/table">
            <a:tbl>
              <a:tblPr>
                <a:noFill/>
                <a:tableStyleId>{857232D1-9DDC-4A54-8FBA-F51A726F13AD}</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smallest α</a:t>
                      </a:r>
                      <a:r>
                        <a:rPr baseline="-25000" lang="en-GB" sz="2500"/>
                        <a:t>R </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2.16</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t>dataset</a:t>
                      </a:r>
                      <a:r>
                        <a:rPr lang="en-GB" sz="2500">
                          <a:solidFill>
                            <a:srgbClr val="000000"/>
                          </a:solidFill>
                        </a:rPr>
                        <a:t> size = 4793</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404" name="Google Shape;404;p25"/>
          <p:cNvSpPr/>
          <p:nvPr/>
        </p:nvSpPr>
        <p:spPr>
          <a:xfrm>
            <a:off x="97229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405" name="Google Shape;405;p25"/>
          <p:cNvSpPr/>
          <p:nvPr/>
        </p:nvSpPr>
        <p:spPr>
          <a:xfrm>
            <a:off x="6227338" y="7457925"/>
            <a:ext cx="4884000" cy="1143300"/>
          </a:xfrm>
          <a:prstGeom prst="rect">
            <a:avLst/>
          </a:prstGeom>
          <a:solidFill>
            <a:srgbClr val="FFFFFF"/>
          </a:solidFill>
          <a:ln cap="flat" cmpd="sng" w="38100">
            <a:solidFill>
              <a:srgbClr val="658AA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800"/>
              <a:t>Together they make </a:t>
            </a:r>
            <a:r>
              <a:rPr b="1" lang="en-GB" sz="2800"/>
              <a:t>STDB5</a:t>
            </a:r>
            <a:endParaRPr b="1" sz="2800"/>
          </a:p>
        </p:txBody>
      </p:sp>
      <p:sp>
        <p:nvSpPr>
          <p:cNvPr id="406" name="Google Shape;406;p25"/>
          <p:cNvSpPr/>
          <p:nvPr/>
        </p:nvSpPr>
        <p:spPr>
          <a:xfrm>
            <a:off x="3881650" y="7656225"/>
            <a:ext cx="748200" cy="746700"/>
          </a:xfrm>
          <a:prstGeom prst="ellipse">
            <a:avLst/>
          </a:prstGeom>
          <a:solidFill>
            <a:srgbClr val="EFEFEF"/>
          </a:solidFill>
          <a:ln cap="flat" cmpd="sng" w="28575">
            <a:solidFill>
              <a:srgbClr val="658A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100"/>
              <a:t>+</a:t>
            </a:r>
            <a:endParaRPr sz="4100"/>
          </a:p>
        </p:txBody>
      </p:sp>
      <p:sp>
        <p:nvSpPr>
          <p:cNvPr id="407" name="Google Shape;407;p25"/>
          <p:cNvSpPr/>
          <p:nvPr/>
        </p:nvSpPr>
        <p:spPr>
          <a:xfrm>
            <a:off x="12708850" y="7656225"/>
            <a:ext cx="748200" cy="746700"/>
          </a:xfrm>
          <a:prstGeom prst="ellipse">
            <a:avLst/>
          </a:prstGeom>
          <a:solidFill>
            <a:srgbClr val="EFEFEF"/>
          </a:solidFill>
          <a:ln cap="flat" cmpd="sng" w="38100">
            <a:solidFill>
              <a:srgbClr val="658A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100"/>
              <a:t>+</a:t>
            </a:r>
            <a:endParaRPr sz="4100"/>
          </a:p>
        </p:txBody>
      </p:sp>
      <p:cxnSp>
        <p:nvCxnSpPr>
          <p:cNvPr id="408" name="Google Shape;408;p25"/>
          <p:cNvCxnSpPr>
            <a:endCxn id="406" idx="7"/>
          </p:cNvCxnSpPr>
          <p:nvPr/>
        </p:nvCxnSpPr>
        <p:spPr>
          <a:xfrm flipH="1">
            <a:off x="4520279" y="6916577"/>
            <a:ext cx="1506900" cy="849000"/>
          </a:xfrm>
          <a:prstGeom prst="straightConnector1">
            <a:avLst/>
          </a:prstGeom>
          <a:noFill/>
          <a:ln cap="flat" cmpd="sng" w="28575">
            <a:solidFill>
              <a:srgbClr val="658AA9"/>
            </a:solidFill>
            <a:prstDash val="solid"/>
            <a:round/>
            <a:headEnd len="med" w="med" type="none"/>
            <a:tailEnd len="med" w="med" type="none"/>
          </a:ln>
        </p:spPr>
      </p:cxnSp>
      <p:cxnSp>
        <p:nvCxnSpPr>
          <p:cNvPr id="409" name="Google Shape;409;p25"/>
          <p:cNvCxnSpPr>
            <a:endCxn id="406" idx="1"/>
          </p:cNvCxnSpPr>
          <p:nvPr/>
        </p:nvCxnSpPr>
        <p:spPr>
          <a:xfrm>
            <a:off x="2442021" y="6916577"/>
            <a:ext cx="1549200" cy="849000"/>
          </a:xfrm>
          <a:prstGeom prst="straightConnector1">
            <a:avLst/>
          </a:prstGeom>
          <a:noFill/>
          <a:ln cap="flat" cmpd="sng" w="28575">
            <a:solidFill>
              <a:srgbClr val="658AA9"/>
            </a:solidFill>
            <a:prstDash val="solid"/>
            <a:round/>
            <a:headEnd len="med" w="med" type="none"/>
            <a:tailEnd len="med" w="med" type="none"/>
          </a:ln>
        </p:spPr>
      </p:cxnSp>
      <p:cxnSp>
        <p:nvCxnSpPr>
          <p:cNvPr id="410" name="Google Shape;410;p25"/>
          <p:cNvCxnSpPr>
            <a:stCxn id="406" idx="6"/>
            <a:endCxn id="405" idx="1"/>
          </p:cNvCxnSpPr>
          <p:nvPr/>
        </p:nvCxnSpPr>
        <p:spPr>
          <a:xfrm>
            <a:off x="4629850" y="8029575"/>
            <a:ext cx="1597500" cy="0"/>
          </a:xfrm>
          <a:prstGeom prst="straightConnector1">
            <a:avLst/>
          </a:prstGeom>
          <a:noFill/>
          <a:ln cap="flat" cmpd="sng" w="28575">
            <a:solidFill>
              <a:srgbClr val="658AA9"/>
            </a:solidFill>
            <a:prstDash val="solid"/>
            <a:round/>
            <a:headEnd len="med" w="med" type="none"/>
            <a:tailEnd len="med" w="med" type="triangle"/>
          </a:ln>
        </p:spPr>
      </p:cxnSp>
      <p:cxnSp>
        <p:nvCxnSpPr>
          <p:cNvPr id="411" name="Google Shape;411;p25"/>
          <p:cNvCxnSpPr>
            <a:stCxn id="407" idx="2"/>
            <a:endCxn id="405" idx="3"/>
          </p:cNvCxnSpPr>
          <p:nvPr/>
        </p:nvCxnSpPr>
        <p:spPr>
          <a:xfrm rot="10800000">
            <a:off x="11111350" y="8029575"/>
            <a:ext cx="1597500" cy="0"/>
          </a:xfrm>
          <a:prstGeom prst="straightConnector1">
            <a:avLst/>
          </a:prstGeom>
          <a:noFill/>
          <a:ln cap="flat" cmpd="sng" w="28575">
            <a:solidFill>
              <a:srgbClr val="658AA9"/>
            </a:solidFill>
            <a:prstDash val="solid"/>
            <a:round/>
            <a:headEnd len="med" w="med" type="none"/>
            <a:tailEnd len="med" w="med" type="triangle"/>
          </a:ln>
        </p:spPr>
      </p:cxnSp>
      <p:cxnSp>
        <p:nvCxnSpPr>
          <p:cNvPr id="412" name="Google Shape;412;p25"/>
          <p:cNvCxnSpPr>
            <a:endCxn id="407" idx="1"/>
          </p:cNvCxnSpPr>
          <p:nvPr/>
        </p:nvCxnSpPr>
        <p:spPr>
          <a:xfrm>
            <a:off x="11348721" y="6902177"/>
            <a:ext cx="1469700" cy="863400"/>
          </a:xfrm>
          <a:prstGeom prst="straightConnector1">
            <a:avLst/>
          </a:prstGeom>
          <a:noFill/>
          <a:ln cap="flat" cmpd="sng" w="28575">
            <a:solidFill>
              <a:srgbClr val="658AA9"/>
            </a:solidFill>
            <a:prstDash val="solid"/>
            <a:round/>
            <a:headEnd len="med" w="med" type="none"/>
            <a:tailEnd len="med" w="med" type="none"/>
          </a:ln>
        </p:spPr>
      </p:cxnSp>
      <p:cxnSp>
        <p:nvCxnSpPr>
          <p:cNvPr id="413" name="Google Shape;413;p25"/>
          <p:cNvCxnSpPr>
            <a:endCxn id="407" idx="7"/>
          </p:cNvCxnSpPr>
          <p:nvPr/>
        </p:nvCxnSpPr>
        <p:spPr>
          <a:xfrm flipH="1">
            <a:off x="13347479" y="6916577"/>
            <a:ext cx="1473600" cy="849000"/>
          </a:xfrm>
          <a:prstGeom prst="straightConnector1">
            <a:avLst/>
          </a:prstGeom>
          <a:noFill/>
          <a:ln cap="flat" cmpd="sng" w="28575">
            <a:solidFill>
              <a:srgbClr val="658AA9"/>
            </a:solidFill>
            <a:prstDash val="solid"/>
            <a:round/>
            <a:headEnd len="med" w="med" type="none"/>
            <a:tailEnd len="med" w="med" type="none"/>
          </a:ln>
        </p:spPr>
      </p:cxnSp>
      <p:sp>
        <p:nvSpPr>
          <p:cNvPr id="414" name="Google Shape;414;p25"/>
          <p:cNvSpPr/>
          <p:nvPr/>
        </p:nvSpPr>
        <p:spPr>
          <a:xfrm>
            <a:off x="6707350" y="87108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
            </a:r>
            <a:r>
              <a:rPr lang="en-GB" sz="2600"/>
              <a:t>ataset size = 6252</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sp>
        <p:nvSpPr>
          <p:cNvPr id="420" name="Google Shape;420;p26"/>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6"/>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2" name="Google Shape;422;p2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23" name="Google Shape;423;p26"/>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26"/>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425" name="Google Shape;425;p2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26" name="Google Shape;426;p26"/>
          <p:cNvSpPr txBox="1"/>
          <p:nvPr/>
        </p:nvSpPr>
        <p:spPr>
          <a:xfrm>
            <a:off x="322650" y="1580775"/>
            <a:ext cx="15183300" cy="12414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rgbClr val="FF0000"/>
                </a:solidFill>
              </a:rPr>
              <a:t>DECREASING AND</a:t>
            </a:r>
            <a:r>
              <a:rPr b="1" lang="en-GB" sz="4500">
                <a:solidFill>
                  <a:schemeClr val="dk2"/>
                </a:solidFill>
              </a:rPr>
              <a:t> </a:t>
            </a:r>
            <a:r>
              <a:rPr b="1" lang="en-GB" sz="4500">
                <a:solidFill>
                  <a:srgbClr val="980000"/>
                </a:solidFill>
              </a:rPr>
              <a:t>UNAFFECTING</a:t>
            </a:r>
            <a:r>
              <a:rPr b="1" lang="en-GB" sz="4500">
                <a:solidFill>
                  <a:schemeClr val="dk2"/>
                </a:solidFill>
              </a:rPr>
              <a:t> </a:t>
            </a:r>
            <a:r>
              <a:rPr b="1" lang="en-GB" sz="4500">
                <a:solidFill>
                  <a:srgbClr val="FF0000"/>
                </a:solidFill>
              </a:rPr>
              <a:t>REGISTER</a:t>
            </a:r>
            <a:r>
              <a:rPr b="1" lang="en-GB" sz="4500">
                <a:solidFill>
                  <a:srgbClr val="FF0000"/>
                </a:solidFill>
              </a:rPr>
              <a:t>S</a:t>
            </a:r>
            <a:endParaRPr b="1" sz="3100">
              <a:solidFill>
                <a:srgbClr val="FF0000"/>
              </a:solidFill>
            </a:endParaRPr>
          </a:p>
          <a:p>
            <a:pPr indent="0" lvl="0" marL="0" rtl="0" algn="l">
              <a:spcBef>
                <a:spcPts val="0"/>
              </a:spcBef>
              <a:spcAft>
                <a:spcPts val="0"/>
              </a:spcAft>
              <a:buNone/>
            </a:pPr>
            <a:r>
              <a:t/>
            </a:r>
            <a:endParaRPr/>
          </a:p>
        </p:txBody>
      </p:sp>
      <p:pic>
        <p:nvPicPr>
          <p:cNvPr id="427" name="Google Shape;427;p26"/>
          <p:cNvPicPr preferRelativeResize="0"/>
          <p:nvPr/>
        </p:nvPicPr>
        <p:blipFill>
          <a:blip r:embed="rId4">
            <a:alphaModFix/>
          </a:blip>
          <a:stretch>
            <a:fillRect/>
          </a:stretch>
        </p:blipFill>
        <p:spPr>
          <a:xfrm>
            <a:off x="1196988" y="3157863"/>
            <a:ext cx="14944725" cy="4105275"/>
          </a:xfrm>
          <a:prstGeom prst="rect">
            <a:avLst/>
          </a:prstGeom>
          <a:noFill/>
          <a:ln>
            <a:noFill/>
          </a:ln>
        </p:spPr>
      </p:pic>
      <p:sp>
        <p:nvSpPr>
          <p:cNvPr id="428" name="Google Shape;428;p26"/>
          <p:cNvSpPr/>
          <p:nvPr/>
        </p:nvSpPr>
        <p:spPr>
          <a:xfrm>
            <a:off x="3408775" y="4227775"/>
            <a:ext cx="1657500" cy="485700"/>
          </a:xfrm>
          <a:prstGeom prst="rect">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Decr.</a:t>
            </a:r>
            <a:endParaRPr sz="3200"/>
          </a:p>
        </p:txBody>
      </p:sp>
      <p:sp>
        <p:nvSpPr>
          <p:cNvPr id="429" name="Google Shape;429;p26"/>
          <p:cNvSpPr/>
          <p:nvPr/>
        </p:nvSpPr>
        <p:spPr>
          <a:xfrm>
            <a:off x="3408775" y="4983414"/>
            <a:ext cx="1657500" cy="485700"/>
          </a:xfrm>
          <a:prstGeom prst="rect">
            <a:avLst/>
          </a:prstGeom>
          <a:solidFill>
            <a:srgbClr val="FFE599"/>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200"/>
              <a:t>Unaff.</a:t>
            </a:r>
            <a:endParaRPr sz="3200"/>
          </a:p>
        </p:txBody>
      </p:sp>
      <p:sp>
        <p:nvSpPr>
          <p:cNvPr id="430" name="Google Shape;430;p26"/>
          <p:cNvSpPr/>
          <p:nvPr/>
        </p:nvSpPr>
        <p:spPr>
          <a:xfrm>
            <a:off x="3408775" y="5675575"/>
            <a:ext cx="1657500" cy="485700"/>
          </a:xfrm>
          <a:prstGeom prst="rect">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200"/>
              <a:t>Decr.</a:t>
            </a:r>
            <a:endParaRPr sz="3200"/>
          </a:p>
        </p:txBody>
      </p:sp>
      <p:sp>
        <p:nvSpPr>
          <p:cNvPr id="431" name="Google Shape;431;p26"/>
          <p:cNvSpPr/>
          <p:nvPr/>
        </p:nvSpPr>
        <p:spPr>
          <a:xfrm>
            <a:off x="3408775" y="6431214"/>
            <a:ext cx="1657500" cy="485700"/>
          </a:xfrm>
          <a:prstGeom prst="rect">
            <a:avLst/>
          </a:prstGeom>
          <a:solidFill>
            <a:srgbClr val="FFE599"/>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200"/>
              <a:t>Unaff.</a:t>
            </a:r>
            <a:endParaRPr sz="3200"/>
          </a:p>
        </p:txBody>
      </p:sp>
      <p:pic>
        <p:nvPicPr>
          <p:cNvPr id="432" name="Google Shape;432;p26"/>
          <p:cNvPicPr preferRelativeResize="0"/>
          <p:nvPr>
            <p:ph idx="2" type="pic"/>
          </p:nvPr>
        </p:nvPicPr>
        <p:blipFill rotWithShape="1">
          <a:blip r:embed="rId5">
            <a:alphaModFix/>
          </a:blip>
          <a:srcRect b="699" l="0" r="0" t="709"/>
          <a:stretch/>
        </p:blipFill>
        <p:spPr>
          <a:xfrm>
            <a:off x="7526338" y="8307500"/>
            <a:ext cx="2285998" cy="928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2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2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0" name="Google Shape;440;p2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41" name="Google Shape;441;p2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27"/>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443" name="Google Shape;443;p2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444" name="Google Shape;444;p27"/>
          <p:cNvPicPr preferRelativeResize="0"/>
          <p:nvPr/>
        </p:nvPicPr>
        <p:blipFill>
          <a:blip r:embed="rId4">
            <a:alphaModFix/>
          </a:blip>
          <a:stretch>
            <a:fillRect/>
          </a:stretch>
        </p:blipFill>
        <p:spPr>
          <a:xfrm>
            <a:off x="973138" y="1257300"/>
            <a:ext cx="15087600" cy="6934200"/>
          </a:xfrm>
          <a:prstGeom prst="rect">
            <a:avLst/>
          </a:prstGeom>
          <a:noFill/>
          <a:ln>
            <a:noFill/>
          </a:ln>
        </p:spPr>
      </p:pic>
      <p:pic>
        <p:nvPicPr>
          <p:cNvPr id="445" name="Google Shape;445;p27"/>
          <p:cNvPicPr preferRelativeResize="0"/>
          <p:nvPr>
            <p:ph idx="2" type="pic"/>
          </p:nvPr>
        </p:nvPicPr>
        <p:blipFill rotWithShape="1">
          <a:blip r:embed="rId5">
            <a:alphaModFix/>
          </a:blip>
          <a:srcRect b="699" l="0" r="0" t="709"/>
          <a:stretch/>
        </p:blipFill>
        <p:spPr>
          <a:xfrm>
            <a:off x="7526338" y="8307500"/>
            <a:ext cx="2285998" cy="928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2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2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53" name="Google Shape;453;p2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54" name="Google Shape;454;p2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28"/>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456" name="Google Shape;456;p2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457" name="Google Shape;457;p28"/>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pic>
        <p:nvPicPr>
          <p:cNvPr id="458" name="Google Shape;458;p28"/>
          <p:cNvPicPr preferRelativeResize="0"/>
          <p:nvPr/>
        </p:nvPicPr>
        <p:blipFill>
          <a:blip r:embed="rId5">
            <a:alphaModFix/>
          </a:blip>
          <a:stretch>
            <a:fillRect/>
          </a:stretch>
        </p:blipFill>
        <p:spPr>
          <a:xfrm>
            <a:off x="1575251" y="1257200"/>
            <a:ext cx="12485099" cy="68506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9"/>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464" name="Google Shape;464;p2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65" name="Google Shape;465;p2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66" name="Google Shape;466;p2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67" name="Google Shape;467;p2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68" name="Google Shape;468;p29"/>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469" name="Google Shape;469;p29"/>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470" name="Google Shape;470;p29"/>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471" name="Google Shape;471;p29"/>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472" name="Google Shape;472;p29"/>
          <p:cNvCxnSpPr>
            <a:stCxn id="468" idx="3"/>
            <a:endCxn id="469"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473" name="Google Shape;473;p29"/>
          <p:cNvCxnSpPr>
            <a:stCxn id="469" idx="3"/>
            <a:endCxn id="470"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474" name="Google Shape;474;p29"/>
          <p:cNvCxnSpPr>
            <a:stCxn id="470" idx="3"/>
            <a:endCxn id="471"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475" name="Google Shape;475;p29"/>
          <p:cNvSpPr/>
          <p:nvPr/>
        </p:nvSpPr>
        <p:spPr>
          <a:xfrm rot="-5400000">
            <a:off x="5194375" y="7071925"/>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a:t>
            </a:r>
            <a:r>
              <a:rPr lang="en-GB" sz="1900">
                <a:solidFill>
                  <a:srgbClr val="FFD966"/>
                </a:solidFill>
              </a:rPr>
              <a:t>classify</a:t>
            </a:r>
            <a:r>
              <a:rPr lang="en-GB" sz="1900">
                <a:solidFill>
                  <a:srgbClr val="FFD966"/>
                </a:solidFill>
              </a:rPr>
              <a:t> / label them.</a:t>
            </a:r>
            <a:endParaRPr sz="1900">
              <a:solidFill>
                <a:srgbClr val="FFD9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4" name="Google Shape;484;p3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85" name="Google Shape;485;p3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3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87" name="Google Shape;487;p3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88" name="Google Shape;488;p3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89" name="Google Shape;489;p30"/>
          <p:cNvSpPr txBox="1"/>
          <p:nvPr/>
        </p:nvSpPr>
        <p:spPr>
          <a:xfrm>
            <a:off x="322700" y="1580775"/>
            <a:ext cx="659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MULTICOLLINEARITY</a:t>
            </a:r>
            <a:r>
              <a:rPr b="1" lang="en-GB" sz="4500">
                <a:solidFill>
                  <a:schemeClr val="dk2"/>
                </a:solidFill>
              </a:rPr>
              <a: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490" name="Google Shape;490;p30"/>
          <p:cNvGraphicFramePr/>
          <p:nvPr/>
        </p:nvGraphicFramePr>
        <p:xfrm>
          <a:off x="8885188" y="4114800"/>
          <a:ext cx="3000000" cy="3000000"/>
        </p:xfrm>
        <a:graphic>
          <a:graphicData uri="http://schemas.openxmlformats.org/drawingml/2006/table">
            <a:tbl>
              <a:tblPr>
                <a:noFill/>
                <a:tableStyleId>{857232D1-9DDC-4A54-8FBA-F51A726F13AD}</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91" name="Google Shape;491;p30"/>
          <p:cNvSpPr/>
          <p:nvPr/>
        </p:nvSpPr>
        <p:spPr>
          <a:xfrm>
            <a:off x="9570100" y="3534385"/>
            <a:ext cx="1863200" cy="559025"/>
          </a:xfrm>
          <a:custGeom>
            <a:rect b="b" l="l" r="r" t="t"/>
            <a:pathLst>
              <a:path extrusionOk="0" h="22361" w="74528">
                <a:moveTo>
                  <a:pt x="0" y="22361"/>
                </a:moveTo>
                <a:cubicBezTo>
                  <a:pt x="4423" y="18973"/>
                  <a:pt x="18256" y="5234"/>
                  <a:pt x="26537" y="2035"/>
                </a:cubicBezTo>
                <a:cubicBezTo>
                  <a:pt x="34818" y="-1164"/>
                  <a:pt x="41688" y="-223"/>
                  <a:pt x="49686" y="3165"/>
                </a:cubicBezTo>
                <a:cubicBezTo>
                  <a:pt x="57685" y="6553"/>
                  <a:pt x="70388" y="19162"/>
                  <a:pt x="74528" y="22361"/>
                </a:cubicBezTo>
              </a:path>
            </a:pathLst>
          </a:custGeom>
          <a:noFill/>
          <a:ln cap="flat" cmpd="sng" w="28575">
            <a:solidFill>
              <a:schemeClr val="dk2"/>
            </a:solidFill>
            <a:prstDash val="solid"/>
            <a:round/>
            <a:headEnd len="med" w="med" type="triangle"/>
            <a:tailEnd len="med" w="med" type="triangle"/>
          </a:ln>
        </p:spPr>
      </p:sp>
      <p:sp>
        <p:nvSpPr>
          <p:cNvPr id="492" name="Google Shape;492;p30"/>
          <p:cNvSpPr/>
          <p:nvPr/>
        </p:nvSpPr>
        <p:spPr>
          <a:xfrm>
            <a:off x="9584225" y="3203330"/>
            <a:ext cx="3359400" cy="890075"/>
          </a:xfrm>
          <a:custGeom>
            <a:rect b="b" l="l" r="r" t="t"/>
            <a:pathLst>
              <a:path extrusionOk="0" h="35603" w="134376">
                <a:moveTo>
                  <a:pt x="0" y="35039"/>
                </a:moveTo>
                <a:cubicBezTo>
                  <a:pt x="9598" y="29581"/>
                  <a:pt x="41217" y="6996"/>
                  <a:pt x="57590" y="2291"/>
                </a:cubicBezTo>
                <a:cubicBezTo>
                  <a:pt x="73964" y="-2414"/>
                  <a:pt x="85443" y="1256"/>
                  <a:pt x="98241" y="6808"/>
                </a:cubicBezTo>
                <a:cubicBezTo>
                  <a:pt x="111039" y="12360"/>
                  <a:pt x="128354" y="30804"/>
                  <a:pt x="134376" y="35603"/>
                </a:cubicBezTo>
              </a:path>
            </a:pathLst>
          </a:custGeom>
          <a:noFill/>
          <a:ln cap="flat" cmpd="sng" w="28575">
            <a:solidFill>
              <a:schemeClr val="dk2"/>
            </a:solidFill>
            <a:prstDash val="solid"/>
            <a:round/>
            <a:headEnd len="med" w="med" type="triangle"/>
            <a:tailEnd len="med" w="med" type="triangle"/>
          </a:ln>
        </p:spPr>
      </p:sp>
      <p:sp>
        <p:nvSpPr>
          <p:cNvPr id="493" name="Google Shape;493;p30"/>
          <p:cNvSpPr/>
          <p:nvPr/>
        </p:nvSpPr>
        <p:spPr>
          <a:xfrm>
            <a:off x="9513650" y="2893331"/>
            <a:ext cx="4615650" cy="1214200"/>
          </a:xfrm>
          <a:custGeom>
            <a:rect b="b" l="l" r="r" t="t"/>
            <a:pathLst>
              <a:path extrusionOk="0" h="48568" w="184626">
                <a:moveTo>
                  <a:pt x="0" y="48568"/>
                </a:moveTo>
                <a:cubicBezTo>
                  <a:pt x="17785" y="40475"/>
                  <a:pt x="75940" y="200"/>
                  <a:pt x="106711" y="12"/>
                </a:cubicBezTo>
                <a:cubicBezTo>
                  <a:pt x="137482" y="-176"/>
                  <a:pt x="171640" y="39535"/>
                  <a:pt x="184626" y="47439"/>
                </a:cubicBezTo>
              </a:path>
            </a:pathLst>
          </a:custGeom>
          <a:noFill/>
          <a:ln cap="flat" cmpd="sng" w="28575">
            <a:solidFill>
              <a:schemeClr val="dk2"/>
            </a:solidFill>
            <a:prstDash val="solid"/>
            <a:round/>
            <a:headEnd len="med" w="med" type="triangle"/>
            <a:tailEnd len="med" w="med" type="triangle"/>
          </a:ln>
        </p:spPr>
      </p:sp>
      <p:cxnSp>
        <p:nvCxnSpPr>
          <p:cNvPr id="494" name="Google Shape;494;p30"/>
          <p:cNvCxnSpPr/>
          <p:nvPr/>
        </p:nvCxnSpPr>
        <p:spPr>
          <a:xfrm flipH="1" rot="10800000">
            <a:off x="9640675" y="2540750"/>
            <a:ext cx="4502700" cy="14100"/>
          </a:xfrm>
          <a:prstGeom prst="straightConnector1">
            <a:avLst/>
          </a:prstGeom>
          <a:noFill/>
          <a:ln cap="flat" cmpd="sng" w="28575">
            <a:solidFill>
              <a:schemeClr val="dk2"/>
            </a:solidFill>
            <a:prstDash val="dot"/>
            <a:round/>
            <a:headEnd len="med" w="med" type="none"/>
            <a:tailEnd len="med" w="med" type="none"/>
          </a:ln>
        </p:spPr>
      </p:cxnSp>
      <p:cxnSp>
        <p:nvCxnSpPr>
          <p:cNvPr id="495" name="Google Shape;495;p30"/>
          <p:cNvCxnSpPr>
            <a:stCxn id="496" idx="0"/>
          </p:cNvCxnSpPr>
          <p:nvPr/>
        </p:nvCxnSpPr>
        <p:spPr>
          <a:xfrm flipH="1" rot="10800000">
            <a:off x="9624850" y="2554825"/>
            <a:ext cx="1800" cy="1550100"/>
          </a:xfrm>
          <a:prstGeom prst="straightConnector1">
            <a:avLst/>
          </a:prstGeom>
          <a:noFill/>
          <a:ln cap="flat" cmpd="sng" w="28575">
            <a:solidFill>
              <a:schemeClr val="dk2"/>
            </a:solidFill>
            <a:prstDash val="dot"/>
            <a:round/>
            <a:headEnd len="med" w="med" type="none"/>
            <a:tailEnd len="med" w="med" type="none"/>
          </a:ln>
        </p:spPr>
      </p:cxnSp>
      <p:cxnSp>
        <p:nvCxnSpPr>
          <p:cNvPr id="497" name="Google Shape;497;p30"/>
          <p:cNvCxnSpPr>
            <a:stCxn id="498" idx="0"/>
          </p:cNvCxnSpPr>
          <p:nvPr/>
        </p:nvCxnSpPr>
        <p:spPr>
          <a:xfrm rot="10800000">
            <a:off x="11136900" y="2540800"/>
            <a:ext cx="9000" cy="1571400"/>
          </a:xfrm>
          <a:prstGeom prst="straightConnector1">
            <a:avLst/>
          </a:prstGeom>
          <a:noFill/>
          <a:ln cap="flat" cmpd="sng" w="28575">
            <a:solidFill>
              <a:schemeClr val="dk2"/>
            </a:solidFill>
            <a:prstDash val="dot"/>
            <a:round/>
            <a:headEnd len="med" w="med" type="none"/>
            <a:tailEnd len="med" w="med" type="none"/>
          </a:ln>
        </p:spPr>
      </p:cxnSp>
      <p:cxnSp>
        <p:nvCxnSpPr>
          <p:cNvPr id="499" name="Google Shape;499;p30"/>
          <p:cNvCxnSpPr>
            <a:stCxn id="500" idx="0"/>
          </p:cNvCxnSpPr>
          <p:nvPr/>
        </p:nvCxnSpPr>
        <p:spPr>
          <a:xfrm flipH="1" rot="10800000">
            <a:off x="12635675" y="2554900"/>
            <a:ext cx="11700" cy="1557300"/>
          </a:xfrm>
          <a:prstGeom prst="straightConnector1">
            <a:avLst/>
          </a:prstGeom>
          <a:noFill/>
          <a:ln cap="flat" cmpd="sng" w="28575">
            <a:solidFill>
              <a:schemeClr val="dk2"/>
            </a:solidFill>
            <a:prstDash val="dot"/>
            <a:round/>
            <a:headEnd len="med" w="med" type="none"/>
            <a:tailEnd len="med" w="med" type="none"/>
          </a:ln>
        </p:spPr>
      </p:cxnSp>
      <p:cxnSp>
        <p:nvCxnSpPr>
          <p:cNvPr id="501" name="Google Shape;501;p30"/>
          <p:cNvCxnSpPr>
            <a:stCxn id="502" idx="0"/>
          </p:cNvCxnSpPr>
          <p:nvPr/>
        </p:nvCxnSpPr>
        <p:spPr>
          <a:xfrm rot="10800000">
            <a:off x="14129200" y="2526625"/>
            <a:ext cx="17100" cy="1578300"/>
          </a:xfrm>
          <a:prstGeom prst="straightConnector1">
            <a:avLst/>
          </a:prstGeom>
          <a:noFill/>
          <a:ln cap="flat" cmpd="sng" w="28575">
            <a:solidFill>
              <a:schemeClr val="dk2"/>
            </a:solidFill>
            <a:prstDash val="dot"/>
            <a:round/>
            <a:headEnd len="med" w="med" type="none"/>
            <a:tailEnd len="med" w="med" type="none"/>
          </a:ln>
        </p:spPr>
      </p:cxnSp>
      <p:cxnSp>
        <p:nvCxnSpPr>
          <p:cNvPr id="503" name="Google Shape;503;p30"/>
          <p:cNvCxnSpPr/>
          <p:nvPr/>
        </p:nvCxnSpPr>
        <p:spPr>
          <a:xfrm flipH="1" rot="-5400000">
            <a:off x="12216550" y="675025"/>
            <a:ext cx="1600200" cy="5259600"/>
          </a:xfrm>
          <a:prstGeom prst="bentConnector3">
            <a:avLst>
              <a:gd fmla="val -63906" name="adj1"/>
            </a:avLst>
          </a:prstGeom>
          <a:noFill/>
          <a:ln cap="flat" cmpd="sng" w="28575">
            <a:solidFill>
              <a:schemeClr val="dk2"/>
            </a:solidFill>
            <a:prstDash val="dot"/>
            <a:round/>
            <a:headEnd len="med" w="med" type="none"/>
            <a:tailEnd len="med" w="med" type="triangle"/>
          </a:ln>
        </p:spPr>
      </p:cxnSp>
      <p:sp>
        <p:nvSpPr>
          <p:cNvPr id="504" name="Google Shape;504;p30"/>
          <p:cNvSpPr txBox="1"/>
          <p:nvPr/>
        </p:nvSpPr>
        <p:spPr>
          <a:xfrm>
            <a:off x="10628750" y="1081350"/>
            <a:ext cx="474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t>Used as predictors for the </a:t>
            </a:r>
            <a:r>
              <a:rPr b="1" lang="en-GB" sz="2000"/>
              <a:t>t</a:t>
            </a:r>
            <a:r>
              <a:rPr b="1" lang="en-GB" sz="2000"/>
              <a:t>arget</a:t>
            </a:r>
            <a:endParaRPr b="1" sz="2000"/>
          </a:p>
        </p:txBody>
      </p:sp>
      <p:sp>
        <p:nvSpPr>
          <p:cNvPr id="505" name="Google Shape;505;p30"/>
          <p:cNvSpPr/>
          <p:nvPr/>
        </p:nvSpPr>
        <p:spPr>
          <a:xfrm>
            <a:off x="273925" y="3232275"/>
            <a:ext cx="8286000" cy="30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900"/>
              <a:t>CONSEQUENCES</a:t>
            </a:r>
            <a:endParaRPr b="1" sz="2900"/>
          </a:p>
          <a:p>
            <a:pPr indent="0" lvl="0" marL="0" rtl="0" algn="l">
              <a:spcBef>
                <a:spcPts val="0"/>
              </a:spcBef>
              <a:spcAft>
                <a:spcPts val="0"/>
              </a:spcAft>
              <a:buNone/>
            </a:pPr>
            <a:r>
              <a:t/>
            </a:r>
            <a:endParaRPr b="1" sz="2900"/>
          </a:p>
          <a:p>
            <a:pPr indent="-412750" lvl="0" marL="457200" rtl="0" algn="l">
              <a:spcBef>
                <a:spcPts val="0"/>
              </a:spcBef>
              <a:spcAft>
                <a:spcPts val="0"/>
              </a:spcAft>
              <a:buSzPts val="2900"/>
              <a:buChar char="●"/>
            </a:pPr>
            <a:r>
              <a:rPr lang="en-GB" sz="2900"/>
              <a:t>I</a:t>
            </a:r>
            <a:r>
              <a:rPr lang="en-GB" sz="2900"/>
              <a:t>ncrease in the standard errors of each feature</a:t>
            </a:r>
            <a:endParaRPr sz="2900"/>
          </a:p>
          <a:p>
            <a:pPr indent="-412750" lvl="0" marL="457200" rtl="0" algn="l">
              <a:spcBef>
                <a:spcPts val="0"/>
              </a:spcBef>
              <a:spcAft>
                <a:spcPts val="0"/>
              </a:spcAft>
              <a:buSzPts val="2900"/>
              <a:buChar char="●"/>
            </a:pPr>
            <a:r>
              <a:rPr lang="en-GB" sz="2900"/>
              <a:t>Numerical instability</a:t>
            </a:r>
            <a:endParaRPr sz="2900"/>
          </a:p>
          <a:p>
            <a:pPr indent="-412750" lvl="0" marL="457200" rtl="0" algn="l">
              <a:spcBef>
                <a:spcPts val="0"/>
              </a:spcBef>
              <a:spcAft>
                <a:spcPts val="0"/>
              </a:spcAft>
              <a:buSzPts val="2900"/>
              <a:buChar char="●"/>
            </a:pPr>
            <a:r>
              <a:rPr lang="en-GB" sz="2900"/>
              <a:t>Unreliable models</a:t>
            </a:r>
            <a:endParaRPr sz="2900"/>
          </a:p>
        </p:txBody>
      </p:sp>
      <p:sp>
        <p:nvSpPr>
          <p:cNvPr id="506" name="Google Shape;506;p30"/>
          <p:cNvSpPr/>
          <p:nvPr/>
        </p:nvSpPr>
        <p:spPr>
          <a:xfrm>
            <a:off x="959825" y="6478775"/>
            <a:ext cx="1665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t>VIF</a:t>
            </a:r>
            <a:endParaRPr b="1" sz="3000"/>
          </a:p>
        </p:txBody>
      </p:sp>
      <p:sp>
        <p:nvSpPr>
          <p:cNvPr id="507" name="Google Shape;507;p30"/>
          <p:cNvSpPr/>
          <p:nvPr/>
        </p:nvSpPr>
        <p:spPr>
          <a:xfrm>
            <a:off x="2904850" y="6478775"/>
            <a:ext cx="2910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t>Condition Index</a:t>
            </a:r>
            <a:endParaRPr b="1" sz="2600"/>
          </a:p>
        </p:txBody>
      </p:sp>
      <p:sp>
        <p:nvSpPr>
          <p:cNvPr id="508" name="Google Shape;508;p30"/>
          <p:cNvSpPr/>
          <p:nvPr/>
        </p:nvSpPr>
        <p:spPr>
          <a:xfrm>
            <a:off x="6217625" y="6478775"/>
            <a:ext cx="1665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t>VD</a:t>
            </a:r>
            <a:endParaRPr b="1" sz="3000"/>
          </a:p>
        </p:txBody>
      </p:sp>
      <p:cxnSp>
        <p:nvCxnSpPr>
          <p:cNvPr id="509" name="Google Shape;509;p30"/>
          <p:cNvCxnSpPr>
            <a:stCxn id="507" idx="3"/>
            <a:endCxn id="508" idx="1"/>
          </p:cNvCxnSpPr>
          <p:nvPr/>
        </p:nvCxnSpPr>
        <p:spPr>
          <a:xfrm>
            <a:off x="5815450" y="6852125"/>
            <a:ext cx="402300" cy="0"/>
          </a:xfrm>
          <a:prstGeom prst="straightConnector1">
            <a:avLst/>
          </a:prstGeom>
          <a:noFill/>
          <a:ln cap="flat" cmpd="sng" w="28575">
            <a:solidFill>
              <a:schemeClr val="dk2"/>
            </a:solidFill>
            <a:prstDash val="solid"/>
            <a:round/>
            <a:headEnd len="med" w="med" type="none"/>
            <a:tailEnd len="med" w="med" type="triangle"/>
          </a:ln>
        </p:spPr>
      </p:cxnSp>
      <p:sp>
        <p:nvSpPr>
          <p:cNvPr id="510" name="Google Shape;510;p30"/>
          <p:cNvSpPr txBox="1"/>
          <p:nvPr/>
        </p:nvSpPr>
        <p:spPr>
          <a:xfrm>
            <a:off x="684100" y="6996825"/>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Variance Inflation Factor</a:t>
            </a:r>
            <a:endParaRPr b="1" sz="1500">
              <a:solidFill>
                <a:srgbClr val="658AA9"/>
              </a:solidFill>
            </a:endParaRPr>
          </a:p>
        </p:txBody>
      </p:sp>
      <p:sp>
        <p:nvSpPr>
          <p:cNvPr id="511" name="Google Shape;511;p30"/>
          <p:cNvSpPr txBox="1"/>
          <p:nvPr/>
        </p:nvSpPr>
        <p:spPr>
          <a:xfrm>
            <a:off x="6441650" y="69911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Variance Decomposition</a:t>
            </a:r>
            <a:endParaRPr b="1" sz="1500">
              <a:solidFill>
                <a:srgbClr val="658AA9"/>
              </a:solidFill>
            </a:endParaRPr>
          </a:p>
        </p:txBody>
      </p:sp>
      <p:sp>
        <p:nvSpPr>
          <p:cNvPr id="512" name="Google Shape;512;p30"/>
          <p:cNvSpPr txBox="1"/>
          <p:nvPr/>
        </p:nvSpPr>
        <p:spPr>
          <a:xfrm>
            <a:off x="9333350" y="2148150"/>
            <a:ext cx="474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t>Features / Variables</a:t>
            </a:r>
            <a:endParaRPr b="1" sz="2000"/>
          </a:p>
        </p:txBody>
      </p:sp>
      <p:sp>
        <p:nvSpPr>
          <p:cNvPr id="513" name="Google Shape;513;p30"/>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[W.-M Lee, 2021]</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96" name="Google Shape;96;p1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7" name="Google Shape;97;p1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98" name="Google Shape;98;p1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9" name="Google Shape;99;p13"/>
          <p:cNvSpPr/>
          <p:nvPr/>
        </p:nvSpPr>
        <p:spPr>
          <a:xfrm>
            <a:off x="649300" y="1185675"/>
            <a:ext cx="16689300" cy="688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id="100" name="Google Shape;100;p13"/>
          <p:cNvPicPr preferRelativeResize="0"/>
          <p:nvPr/>
        </p:nvPicPr>
        <p:blipFill>
          <a:blip r:embed="rId5">
            <a:alphaModFix/>
          </a:blip>
          <a:stretch>
            <a:fillRect/>
          </a:stretch>
        </p:blipFill>
        <p:spPr>
          <a:xfrm>
            <a:off x="1720100" y="1775188"/>
            <a:ext cx="7533877" cy="5692125"/>
          </a:xfrm>
          <a:prstGeom prst="rect">
            <a:avLst/>
          </a:prstGeom>
          <a:noFill/>
          <a:ln>
            <a:noFill/>
          </a:ln>
        </p:spPr>
      </p:pic>
      <p:sp>
        <p:nvSpPr>
          <p:cNvPr id="101" name="Google Shape;101;p13"/>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TOKAMAKS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02" name="Google Shape;102;p13"/>
          <p:cNvSpPr txBox="1"/>
          <p:nvPr/>
        </p:nvSpPr>
        <p:spPr>
          <a:xfrm>
            <a:off x="1564850" y="68387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[Hartmut Zohm, 2015]</a:t>
            </a:r>
            <a:endParaRPr b="1" sz="1500">
              <a:solidFill>
                <a:srgbClr val="658AA9"/>
              </a:solidFill>
            </a:endParaRPr>
          </a:p>
        </p:txBody>
      </p:sp>
      <p:sp>
        <p:nvSpPr>
          <p:cNvPr id="103" name="Google Shape;103;p13"/>
          <p:cNvSpPr txBox="1"/>
          <p:nvPr/>
        </p:nvSpPr>
        <p:spPr>
          <a:xfrm>
            <a:off x="10659100" y="4870200"/>
            <a:ext cx="45885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[ITER Organization, 2023]</a:t>
            </a:r>
            <a:endParaRPr b="1" sz="1500">
              <a:solidFill>
                <a:srgbClr val="658AA9"/>
              </a:solidFill>
            </a:endParaRPr>
          </a:p>
        </p:txBody>
      </p:sp>
      <p:pic>
        <p:nvPicPr>
          <p:cNvPr id="104" name="Google Shape;104;p13"/>
          <p:cNvPicPr preferRelativeResize="0"/>
          <p:nvPr/>
        </p:nvPicPr>
        <p:blipFill>
          <a:blip r:embed="rId6">
            <a:alphaModFix/>
          </a:blip>
          <a:stretch>
            <a:fillRect/>
          </a:stretch>
        </p:blipFill>
        <p:spPr>
          <a:xfrm>
            <a:off x="10582909" y="1246175"/>
            <a:ext cx="4588615" cy="3881951"/>
          </a:xfrm>
          <a:prstGeom prst="rect">
            <a:avLst/>
          </a:prstGeom>
          <a:noFill/>
          <a:ln cap="flat" cmpd="sng" w="9525">
            <a:solidFill>
              <a:srgbClr val="FFFFFF"/>
            </a:solidFill>
            <a:prstDash val="solid"/>
            <a:round/>
            <a:headEnd len="sm" w="sm" type="none"/>
            <a:tailEnd len="sm" w="sm" type="none"/>
          </a:ln>
        </p:spPr>
      </p:pic>
      <p:pic>
        <p:nvPicPr>
          <p:cNvPr id="105" name="Google Shape;105;p13"/>
          <p:cNvPicPr preferRelativeResize="0"/>
          <p:nvPr/>
        </p:nvPicPr>
        <p:blipFill>
          <a:blip r:embed="rId7">
            <a:alphaModFix/>
          </a:blip>
          <a:stretch>
            <a:fillRect/>
          </a:stretch>
        </p:blipFill>
        <p:spPr>
          <a:xfrm>
            <a:off x="10582900" y="1322375"/>
            <a:ext cx="4588625" cy="3881977"/>
          </a:xfrm>
          <a:prstGeom prst="rect">
            <a:avLst/>
          </a:prstGeom>
          <a:noFill/>
          <a:ln>
            <a:noFill/>
          </a:ln>
        </p:spPr>
      </p:pic>
      <p:pic>
        <p:nvPicPr>
          <p:cNvPr id="106" name="Google Shape;106;p13"/>
          <p:cNvPicPr preferRelativeResize="0"/>
          <p:nvPr/>
        </p:nvPicPr>
        <p:blipFill>
          <a:blip r:embed="rId8">
            <a:alphaModFix/>
          </a:blip>
          <a:stretch>
            <a:fillRect/>
          </a:stretch>
        </p:blipFill>
        <p:spPr>
          <a:xfrm>
            <a:off x="6653175" y="7042162"/>
            <a:ext cx="9572025" cy="928800"/>
          </a:xfrm>
          <a:prstGeom prst="rect">
            <a:avLst/>
          </a:prstGeom>
          <a:noFill/>
          <a:ln cap="flat" cmpd="sng" w="38100">
            <a:solidFill>
              <a:srgbClr val="FF0000"/>
            </a:solidFill>
            <a:prstDash val="solid"/>
            <a:round/>
            <a:headEnd len="sm" w="sm" type="none"/>
            <a:tailEnd len="sm" w="sm" type="none"/>
          </a:ln>
        </p:spPr>
      </p:pic>
      <p:sp>
        <p:nvSpPr>
          <p:cNvPr id="107" name="Google Shape;107;p13"/>
          <p:cNvSpPr/>
          <p:nvPr/>
        </p:nvSpPr>
        <p:spPr>
          <a:xfrm>
            <a:off x="9668900" y="6027200"/>
            <a:ext cx="2456100" cy="81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 log(τ</a:t>
            </a:r>
            <a:r>
              <a:rPr baseline="-25000" lang="en-GB" sz="3600"/>
              <a:t>E,th</a:t>
            </a:r>
            <a:r>
              <a:rPr lang="en-GB" sz="3600"/>
              <a:t>)</a:t>
            </a:r>
            <a:endParaRPr sz="3600"/>
          </a:p>
        </p:txBody>
      </p:sp>
      <p:sp>
        <p:nvSpPr>
          <p:cNvPr id="108" name="Google Shape;108;p13"/>
          <p:cNvSpPr/>
          <p:nvPr/>
        </p:nvSpPr>
        <p:spPr>
          <a:xfrm>
            <a:off x="12997200" y="6027200"/>
            <a:ext cx="2456100" cy="81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OLS</a:t>
            </a:r>
            <a:endParaRPr sz="3600"/>
          </a:p>
        </p:txBody>
      </p:sp>
      <p:cxnSp>
        <p:nvCxnSpPr>
          <p:cNvPr id="109" name="Google Shape;109;p13"/>
          <p:cNvCxnSpPr>
            <a:stCxn id="107" idx="3"/>
            <a:endCxn id="108" idx="1"/>
          </p:cNvCxnSpPr>
          <p:nvPr/>
        </p:nvCxnSpPr>
        <p:spPr>
          <a:xfrm>
            <a:off x="12125000" y="6432950"/>
            <a:ext cx="872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3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1" name="Google Shape;521;p3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22" name="Google Shape;522;p3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31"/>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24" name="Google Shape;524;p31"/>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25" name="Google Shape;525;p3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26" name="Google Shape;526;p31"/>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527" name="Google Shape;527;p31"/>
          <p:cNvPicPr preferRelativeResize="0"/>
          <p:nvPr/>
        </p:nvPicPr>
        <p:blipFill rotWithShape="1">
          <a:blip r:embed="rId5">
            <a:alphaModFix/>
          </a:blip>
          <a:srcRect b="0" l="0" r="27818" t="0"/>
          <a:stretch/>
        </p:blipFill>
        <p:spPr>
          <a:xfrm>
            <a:off x="547625" y="2788050"/>
            <a:ext cx="1753150" cy="828675"/>
          </a:xfrm>
          <a:prstGeom prst="rect">
            <a:avLst/>
          </a:prstGeom>
          <a:noFill/>
          <a:ln>
            <a:noFill/>
          </a:ln>
        </p:spPr>
      </p:pic>
      <p:pic>
        <p:nvPicPr>
          <p:cNvPr id="528" name="Google Shape;528;p31"/>
          <p:cNvPicPr preferRelativeResize="0"/>
          <p:nvPr/>
        </p:nvPicPr>
        <p:blipFill>
          <a:blip r:embed="rId6">
            <a:alphaModFix/>
          </a:blip>
          <a:stretch>
            <a:fillRect/>
          </a:stretch>
        </p:blipFill>
        <p:spPr>
          <a:xfrm>
            <a:off x="3459309" y="2788050"/>
            <a:ext cx="3609592" cy="968625"/>
          </a:xfrm>
          <a:prstGeom prst="rect">
            <a:avLst/>
          </a:prstGeom>
          <a:noFill/>
          <a:ln cap="flat" cmpd="sng" w="9525">
            <a:solidFill>
              <a:schemeClr val="lt1"/>
            </a:solidFill>
            <a:prstDash val="solid"/>
            <a:round/>
            <a:headEnd len="sm" w="sm" type="none"/>
            <a:tailEnd len="sm" w="sm" type="none"/>
          </a:ln>
        </p:spPr>
      </p:pic>
      <p:pic>
        <p:nvPicPr>
          <p:cNvPr id="529" name="Google Shape;529;p31"/>
          <p:cNvPicPr preferRelativeResize="0"/>
          <p:nvPr/>
        </p:nvPicPr>
        <p:blipFill>
          <a:blip r:embed="rId7">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530" name="Google Shape;530;p31"/>
          <p:cNvPicPr preferRelativeResize="0"/>
          <p:nvPr/>
        </p:nvPicPr>
        <p:blipFill>
          <a:blip r:embed="rId8">
            <a:alphaModFix/>
          </a:blip>
          <a:stretch>
            <a:fillRect/>
          </a:stretch>
        </p:blipFill>
        <p:spPr>
          <a:xfrm>
            <a:off x="2243800" y="4087600"/>
            <a:ext cx="2572250" cy="1478300"/>
          </a:xfrm>
          <a:prstGeom prst="rect">
            <a:avLst/>
          </a:prstGeom>
          <a:noFill/>
          <a:ln>
            <a:noFill/>
          </a:ln>
        </p:spPr>
      </p:pic>
      <p:sp>
        <p:nvSpPr>
          <p:cNvPr id="531" name="Google Shape;531;p31"/>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532" name="Google Shape;532;p31"/>
          <p:cNvGraphicFramePr/>
          <p:nvPr/>
        </p:nvGraphicFramePr>
        <p:xfrm>
          <a:off x="8885188" y="4114800"/>
          <a:ext cx="3000000" cy="3000000"/>
        </p:xfrm>
        <a:graphic>
          <a:graphicData uri="http://schemas.openxmlformats.org/drawingml/2006/table">
            <a:tbl>
              <a:tblPr>
                <a:noFill/>
                <a:tableStyleId>{857232D1-9DDC-4A54-8FBA-F51A726F13AD}</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533" name="Google Shape;533;p31"/>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534" name="Google Shape;534;p31"/>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535" name="Google Shape;535;p31"/>
          <p:cNvSpPr/>
          <p:nvPr/>
        </p:nvSpPr>
        <p:spPr>
          <a:xfrm>
            <a:off x="87378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31"/>
          <p:cNvPicPr preferRelativeResize="0"/>
          <p:nvPr/>
        </p:nvPicPr>
        <p:blipFill>
          <a:blip r:embed="rId9">
            <a:alphaModFix/>
          </a:blip>
          <a:stretch>
            <a:fillRect/>
          </a:stretch>
        </p:blipFill>
        <p:spPr>
          <a:xfrm>
            <a:off x="485425" y="2865775"/>
            <a:ext cx="619125" cy="24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3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4" name="Google Shape;544;p3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45" name="Google Shape;545;p3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3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47" name="Google Shape;547;p3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48" name="Google Shape;548;p3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49" name="Google Shape;549;p32"/>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550" name="Google Shape;550;p32"/>
          <p:cNvPicPr preferRelativeResize="0"/>
          <p:nvPr/>
        </p:nvPicPr>
        <p:blipFill>
          <a:blip r:embed="rId5">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551" name="Google Shape;551;p32"/>
          <p:cNvPicPr preferRelativeResize="0"/>
          <p:nvPr/>
        </p:nvPicPr>
        <p:blipFill>
          <a:blip r:embed="rId6">
            <a:alphaModFix/>
          </a:blip>
          <a:stretch>
            <a:fillRect/>
          </a:stretch>
        </p:blipFill>
        <p:spPr>
          <a:xfrm>
            <a:off x="2243800" y="4087600"/>
            <a:ext cx="2572250" cy="1478300"/>
          </a:xfrm>
          <a:prstGeom prst="rect">
            <a:avLst/>
          </a:prstGeom>
          <a:noFill/>
          <a:ln>
            <a:noFill/>
          </a:ln>
        </p:spPr>
      </p:pic>
      <p:sp>
        <p:nvSpPr>
          <p:cNvPr id="552" name="Google Shape;552;p32"/>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553" name="Google Shape;553;p32"/>
          <p:cNvGraphicFramePr/>
          <p:nvPr/>
        </p:nvGraphicFramePr>
        <p:xfrm>
          <a:off x="8885188" y="4114800"/>
          <a:ext cx="3000000" cy="3000000"/>
        </p:xfrm>
        <a:graphic>
          <a:graphicData uri="http://schemas.openxmlformats.org/drawingml/2006/table">
            <a:tbl>
              <a:tblPr>
                <a:noFill/>
                <a:tableStyleId>{857232D1-9DDC-4A54-8FBA-F51A726F13AD}</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554" name="Google Shape;554;p32"/>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555" name="Google Shape;555;p32"/>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556" name="Google Shape;556;p32"/>
          <p:cNvSpPr/>
          <p:nvPr/>
        </p:nvSpPr>
        <p:spPr>
          <a:xfrm>
            <a:off x="101856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32"/>
          <p:cNvPicPr preferRelativeResize="0"/>
          <p:nvPr/>
        </p:nvPicPr>
        <p:blipFill rotWithShape="1">
          <a:blip r:embed="rId7">
            <a:alphaModFix/>
          </a:blip>
          <a:srcRect b="0" l="0" r="27818" t="0"/>
          <a:stretch/>
        </p:blipFill>
        <p:spPr>
          <a:xfrm>
            <a:off x="547625" y="2788050"/>
            <a:ext cx="1753150" cy="828675"/>
          </a:xfrm>
          <a:prstGeom prst="rect">
            <a:avLst/>
          </a:prstGeom>
          <a:noFill/>
          <a:ln>
            <a:noFill/>
          </a:ln>
        </p:spPr>
      </p:pic>
      <p:pic>
        <p:nvPicPr>
          <p:cNvPr id="558" name="Google Shape;558;p32"/>
          <p:cNvPicPr preferRelativeResize="0"/>
          <p:nvPr/>
        </p:nvPicPr>
        <p:blipFill>
          <a:blip r:embed="rId8">
            <a:alphaModFix/>
          </a:blip>
          <a:stretch>
            <a:fillRect/>
          </a:stretch>
        </p:blipFill>
        <p:spPr>
          <a:xfrm>
            <a:off x="3459309" y="2788050"/>
            <a:ext cx="3609592" cy="968625"/>
          </a:xfrm>
          <a:prstGeom prst="rect">
            <a:avLst/>
          </a:prstGeom>
          <a:noFill/>
          <a:ln cap="flat" cmpd="sng" w="9525">
            <a:solidFill>
              <a:schemeClr val="lt1"/>
            </a:solidFill>
            <a:prstDash val="solid"/>
            <a:round/>
            <a:headEnd len="sm" w="sm" type="none"/>
            <a:tailEnd len="sm" w="sm" type="none"/>
          </a:ln>
        </p:spPr>
      </p:pic>
      <p:pic>
        <p:nvPicPr>
          <p:cNvPr id="559" name="Google Shape;559;p32"/>
          <p:cNvPicPr preferRelativeResize="0"/>
          <p:nvPr/>
        </p:nvPicPr>
        <p:blipFill>
          <a:blip r:embed="rId9">
            <a:alphaModFix/>
          </a:blip>
          <a:stretch>
            <a:fillRect/>
          </a:stretch>
        </p:blipFill>
        <p:spPr>
          <a:xfrm>
            <a:off x="485425" y="2865775"/>
            <a:ext cx="619125" cy="247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3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67" name="Google Shape;567;p3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68" name="Google Shape;568;p3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3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70" name="Google Shape;570;p3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71" name="Google Shape;571;p3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72" name="Google Shape;572;p33"/>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573" name="Google Shape;573;p33"/>
          <p:cNvPicPr preferRelativeResize="0"/>
          <p:nvPr/>
        </p:nvPicPr>
        <p:blipFill>
          <a:blip r:embed="rId5">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574" name="Google Shape;574;p33"/>
          <p:cNvPicPr preferRelativeResize="0"/>
          <p:nvPr/>
        </p:nvPicPr>
        <p:blipFill>
          <a:blip r:embed="rId6">
            <a:alphaModFix/>
          </a:blip>
          <a:stretch>
            <a:fillRect/>
          </a:stretch>
        </p:blipFill>
        <p:spPr>
          <a:xfrm>
            <a:off x="2243800" y="4087600"/>
            <a:ext cx="2572250" cy="1478300"/>
          </a:xfrm>
          <a:prstGeom prst="rect">
            <a:avLst/>
          </a:prstGeom>
          <a:noFill/>
          <a:ln>
            <a:noFill/>
          </a:ln>
        </p:spPr>
      </p:pic>
      <p:pic>
        <p:nvPicPr>
          <p:cNvPr id="575" name="Google Shape;575;p33"/>
          <p:cNvPicPr preferRelativeResize="0"/>
          <p:nvPr/>
        </p:nvPicPr>
        <p:blipFill>
          <a:blip r:embed="rId7">
            <a:alphaModFix/>
          </a:blip>
          <a:stretch>
            <a:fillRect/>
          </a:stretch>
        </p:blipFill>
        <p:spPr>
          <a:xfrm>
            <a:off x="547625" y="5883450"/>
            <a:ext cx="6570545" cy="1258725"/>
          </a:xfrm>
          <a:prstGeom prst="rect">
            <a:avLst/>
          </a:prstGeom>
          <a:noFill/>
          <a:ln>
            <a:noFill/>
          </a:ln>
        </p:spPr>
      </p:pic>
      <p:sp>
        <p:nvSpPr>
          <p:cNvPr id="576" name="Google Shape;576;p33"/>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577" name="Google Shape;577;p33"/>
          <p:cNvGraphicFramePr/>
          <p:nvPr/>
        </p:nvGraphicFramePr>
        <p:xfrm>
          <a:off x="8885188" y="4114800"/>
          <a:ext cx="3000000" cy="3000000"/>
        </p:xfrm>
        <a:graphic>
          <a:graphicData uri="http://schemas.openxmlformats.org/drawingml/2006/table">
            <a:tbl>
              <a:tblPr>
                <a:noFill/>
                <a:tableStyleId>{857232D1-9DDC-4A54-8FBA-F51A726F13AD}</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578" name="Google Shape;578;p33"/>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579" name="Google Shape;579;p33"/>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580" name="Google Shape;580;p33"/>
          <p:cNvSpPr/>
          <p:nvPr/>
        </p:nvSpPr>
        <p:spPr>
          <a:xfrm>
            <a:off x="132336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33"/>
          <p:cNvPicPr preferRelativeResize="0"/>
          <p:nvPr/>
        </p:nvPicPr>
        <p:blipFill rotWithShape="1">
          <a:blip r:embed="rId8">
            <a:alphaModFix/>
          </a:blip>
          <a:srcRect b="0" l="0" r="27818" t="0"/>
          <a:stretch/>
        </p:blipFill>
        <p:spPr>
          <a:xfrm>
            <a:off x="547625" y="2788050"/>
            <a:ext cx="1753150" cy="828675"/>
          </a:xfrm>
          <a:prstGeom prst="rect">
            <a:avLst/>
          </a:prstGeom>
          <a:noFill/>
          <a:ln>
            <a:noFill/>
          </a:ln>
        </p:spPr>
      </p:pic>
      <p:pic>
        <p:nvPicPr>
          <p:cNvPr id="582" name="Google Shape;582;p33"/>
          <p:cNvPicPr preferRelativeResize="0"/>
          <p:nvPr/>
        </p:nvPicPr>
        <p:blipFill>
          <a:blip r:embed="rId9">
            <a:alphaModFix/>
          </a:blip>
          <a:stretch>
            <a:fillRect/>
          </a:stretch>
        </p:blipFill>
        <p:spPr>
          <a:xfrm>
            <a:off x="3459309" y="2788050"/>
            <a:ext cx="3609592" cy="968625"/>
          </a:xfrm>
          <a:prstGeom prst="rect">
            <a:avLst/>
          </a:prstGeom>
          <a:noFill/>
          <a:ln cap="flat" cmpd="sng" w="9525">
            <a:solidFill>
              <a:schemeClr val="lt1"/>
            </a:solidFill>
            <a:prstDash val="solid"/>
            <a:round/>
            <a:headEnd len="sm" w="sm" type="none"/>
            <a:tailEnd len="sm" w="sm" type="none"/>
          </a:ln>
        </p:spPr>
      </p:pic>
      <p:pic>
        <p:nvPicPr>
          <p:cNvPr id="583" name="Google Shape;583;p33"/>
          <p:cNvPicPr preferRelativeResize="0"/>
          <p:nvPr/>
        </p:nvPicPr>
        <p:blipFill>
          <a:blip r:embed="rId10">
            <a:alphaModFix/>
          </a:blip>
          <a:stretch>
            <a:fillRect/>
          </a:stretch>
        </p:blipFill>
        <p:spPr>
          <a:xfrm>
            <a:off x="485425" y="2865775"/>
            <a:ext cx="619125" cy="24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3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91" name="Google Shape;591;p3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92" name="Google Shape;592;p3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3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94" name="Google Shape;594;p3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95" name="Google Shape;595;p3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596" name="Google Shape;596;p34"/>
          <p:cNvPicPr preferRelativeResize="0"/>
          <p:nvPr/>
        </p:nvPicPr>
        <p:blipFill>
          <a:blip r:embed="rId5">
            <a:alphaModFix/>
          </a:blip>
          <a:stretch>
            <a:fillRect/>
          </a:stretch>
        </p:blipFill>
        <p:spPr>
          <a:xfrm>
            <a:off x="2243800" y="4087600"/>
            <a:ext cx="2572250" cy="1478300"/>
          </a:xfrm>
          <a:prstGeom prst="rect">
            <a:avLst/>
          </a:prstGeom>
          <a:noFill/>
          <a:ln>
            <a:noFill/>
          </a:ln>
        </p:spPr>
      </p:pic>
      <p:pic>
        <p:nvPicPr>
          <p:cNvPr id="597" name="Google Shape;597;p34"/>
          <p:cNvPicPr preferRelativeResize="0"/>
          <p:nvPr/>
        </p:nvPicPr>
        <p:blipFill>
          <a:blip r:embed="rId6">
            <a:alphaModFix/>
          </a:blip>
          <a:stretch>
            <a:fillRect/>
          </a:stretch>
        </p:blipFill>
        <p:spPr>
          <a:xfrm>
            <a:off x="547625" y="5883450"/>
            <a:ext cx="6570545" cy="1258725"/>
          </a:xfrm>
          <a:prstGeom prst="rect">
            <a:avLst/>
          </a:prstGeom>
          <a:noFill/>
          <a:ln>
            <a:noFill/>
          </a:ln>
        </p:spPr>
      </p:pic>
      <p:pic>
        <p:nvPicPr>
          <p:cNvPr id="598" name="Google Shape;598;p34"/>
          <p:cNvPicPr preferRelativeResize="0"/>
          <p:nvPr/>
        </p:nvPicPr>
        <p:blipFill rotWithShape="1">
          <a:blip r:embed="rId7">
            <a:alphaModFix/>
          </a:blip>
          <a:srcRect b="0" l="7183" r="0" t="0"/>
          <a:stretch/>
        </p:blipFill>
        <p:spPr>
          <a:xfrm>
            <a:off x="8158575" y="1126700"/>
            <a:ext cx="8164575" cy="6989126"/>
          </a:xfrm>
          <a:prstGeom prst="rect">
            <a:avLst/>
          </a:prstGeom>
          <a:noFill/>
          <a:ln>
            <a:noFill/>
          </a:ln>
        </p:spPr>
      </p:pic>
      <p:pic>
        <p:nvPicPr>
          <p:cNvPr id="599" name="Google Shape;599;p34"/>
          <p:cNvPicPr preferRelativeResize="0"/>
          <p:nvPr/>
        </p:nvPicPr>
        <p:blipFill rotWithShape="1">
          <a:blip r:embed="rId7">
            <a:alphaModFix/>
          </a:blip>
          <a:srcRect b="8525" l="29780" r="65245" t="84202"/>
          <a:stretch/>
        </p:blipFill>
        <p:spPr>
          <a:xfrm>
            <a:off x="9013950" y="7015148"/>
            <a:ext cx="437575" cy="508249"/>
          </a:xfrm>
          <a:prstGeom prst="rect">
            <a:avLst/>
          </a:prstGeom>
          <a:noFill/>
          <a:ln>
            <a:noFill/>
          </a:ln>
        </p:spPr>
      </p:pic>
      <p:sp>
        <p:nvSpPr>
          <p:cNvPr id="600" name="Google Shape;600;p34"/>
          <p:cNvSpPr/>
          <p:nvPr/>
        </p:nvSpPr>
        <p:spPr>
          <a:xfrm>
            <a:off x="11249800" y="6718825"/>
            <a:ext cx="4093500" cy="125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10925150" y="7297550"/>
            <a:ext cx="1101000" cy="68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nvSpPr>
        <p:spPr>
          <a:xfrm rot="-2414839">
            <a:off x="9897603" y="7020817"/>
            <a:ext cx="230169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Big</a:t>
            </a:r>
            <a:endParaRPr sz="2000"/>
          </a:p>
        </p:txBody>
      </p:sp>
      <p:sp>
        <p:nvSpPr>
          <p:cNvPr id="603" name="Google Shape;603;p34"/>
          <p:cNvSpPr txBox="1"/>
          <p:nvPr/>
        </p:nvSpPr>
        <p:spPr>
          <a:xfrm rot="-2414909">
            <a:off x="11561571" y="7088817"/>
            <a:ext cx="2747856"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Small</a:t>
            </a:r>
            <a:endParaRPr sz="2000"/>
          </a:p>
        </p:txBody>
      </p:sp>
      <p:sp>
        <p:nvSpPr>
          <p:cNvPr id="604" name="Google Shape;604;p34"/>
          <p:cNvSpPr txBox="1"/>
          <p:nvPr/>
        </p:nvSpPr>
        <p:spPr>
          <a:xfrm rot="-2415321">
            <a:off x="10826492" y="7015388"/>
            <a:ext cx="228506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a:t>
            </a:r>
            <a:r>
              <a:rPr lang="en-GB" sz="2000"/>
              <a:t> - Big</a:t>
            </a:r>
            <a:endParaRPr sz="2000"/>
          </a:p>
        </p:txBody>
      </p:sp>
      <p:sp>
        <p:nvSpPr>
          <p:cNvPr id="605" name="Google Shape;605;p34"/>
          <p:cNvSpPr txBox="1"/>
          <p:nvPr/>
        </p:nvSpPr>
        <p:spPr>
          <a:xfrm rot="-2415190">
            <a:off x="12698760" y="7111242"/>
            <a:ext cx="2581379"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a:t>
            </a:r>
            <a:r>
              <a:rPr lang="en-GB" sz="2000"/>
              <a:t> - Small</a:t>
            </a:r>
            <a:endParaRPr sz="2000"/>
          </a:p>
        </p:txBody>
      </p:sp>
      <p:sp>
        <p:nvSpPr>
          <p:cNvPr id="606" name="Google Shape;606;p34"/>
          <p:cNvSpPr txBox="1"/>
          <p:nvPr/>
        </p:nvSpPr>
        <p:spPr>
          <a:xfrm>
            <a:off x="322700" y="1580775"/>
            <a:ext cx="6184500" cy="8772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VIF: RESULTS</a:t>
            </a:r>
            <a:endParaRPr/>
          </a:p>
        </p:txBody>
      </p:sp>
      <p:pic>
        <p:nvPicPr>
          <p:cNvPr id="607" name="Google Shape;607;p34"/>
          <p:cNvPicPr preferRelativeResize="0"/>
          <p:nvPr/>
        </p:nvPicPr>
        <p:blipFill>
          <a:blip r:embed="rId8">
            <a:alphaModFix/>
          </a:blip>
          <a:stretch>
            <a:fillRect/>
          </a:stretch>
        </p:blipFill>
        <p:spPr>
          <a:xfrm>
            <a:off x="3459309" y="2788050"/>
            <a:ext cx="3609592" cy="968625"/>
          </a:xfrm>
          <a:prstGeom prst="rect">
            <a:avLst/>
          </a:prstGeom>
          <a:noFill/>
          <a:ln cap="flat" cmpd="sng" w="9525">
            <a:solidFill>
              <a:schemeClr val="lt1"/>
            </a:solidFill>
            <a:prstDash val="solid"/>
            <a:round/>
            <a:headEnd len="sm" w="sm" type="none"/>
            <a:tailEnd len="sm" w="sm" type="none"/>
          </a:ln>
        </p:spPr>
      </p:pic>
      <p:pic>
        <p:nvPicPr>
          <p:cNvPr id="608" name="Google Shape;608;p34"/>
          <p:cNvPicPr preferRelativeResize="0"/>
          <p:nvPr/>
        </p:nvPicPr>
        <p:blipFill rotWithShape="1">
          <a:blip r:embed="rId9">
            <a:alphaModFix/>
          </a:blip>
          <a:srcRect b="0" l="0" r="27818" t="0"/>
          <a:stretch/>
        </p:blipFill>
        <p:spPr>
          <a:xfrm>
            <a:off x="547625" y="2788050"/>
            <a:ext cx="1753150" cy="828675"/>
          </a:xfrm>
          <a:prstGeom prst="rect">
            <a:avLst/>
          </a:prstGeom>
          <a:noFill/>
          <a:ln>
            <a:noFill/>
          </a:ln>
        </p:spPr>
      </p:pic>
      <p:pic>
        <p:nvPicPr>
          <p:cNvPr id="609" name="Google Shape;609;p34"/>
          <p:cNvPicPr preferRelativeResize="0"/>
          <p:nvPr/>
        </p:nvPicPr>
        <p:blipFill>
          <a:blip r:embed="rId10">
            <a:alphaModFix/>
          </a:blip>
          <a:stretch>
            <a:fillRect/>
          </a:stretch>
        </p:blipFill>
        <p:spPr>
          <a:xfrm>
            <a:off x="485425" y="2865775"/>
            <a:ext cx="619125" cy="247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35"/>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7" name="Google Shape;617;p3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18" name="Google Shape;618;p35"/>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9" name="Google Shape;619;p3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20" name="Google Shape;620;p3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21" name="Google Shape;621;p3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622" name="Google Shape;622;p35"/>
          <p:cNvPicPr preferRelativeResize="0"/>
          <p:nvPr/>
        </p:nvPicPr>
        <p:blipFill>
          <a:blip r:embed="rId5">
            <a:alphaModFix/>
          </a:blip>
          <a:stretch>
            <a:fillRect/>
          </a:stretch>
        </p:blipFill>
        <p:spPr>
          <a:xfrm>
            <a:off x="2243800" y="4087600"/>
            <a:ext cx="2572250" cy="1478300"/>
          </a:xfrm>
          <a:prstGeom prst="rect">
            <a:avLst/>
          </a:prstGeom>
          <a:noFill/>
          <a:ln>
            <a:noFill/>
          </a:ln>
        </p:spPr>
      </p:pic>
      <p:pic>
        <p:nvPicPr>
          <p:cNvPr id="623" name="Google Shape;623;p35"/>
          <p:cNvPicPr preferRelativeResize="0"/>
          <p:nvPr/>
        </p:nvPicPr>
        <p:blipFill>
          <a:blip r:embed="rId6">
            <a:alphaModFix/>
          </a:blip>
          <a:stretch>
            <a:fillRect/>
          </a:stretch>
        </p:blipFill>
        <p:spPr>
          <a:xfrm>
            <a:off x="547625" y="5883450"/>
            <a:ext cx="6570545" cy="1258725"/>
          </a:xfrm>
          <a:prstGeom prst="rect">
            <a:avLst/>
          </a:prstGeom>
          <a:noFill/>
          <a:ln>
            <a:noFill/>
          </a:ln>
        </p:spPr>
      </p:pic>
      <p:pic>
        <p:nvPicPr>
          <p:cNvPr id="624" name="Google Shape;624;p35"/>
          <p:cNvPicPr preferRelativeResize="0"/>
          <p:nvPr/>
        </p:nvPicPr>
        <p:blipFill rotWithShape="1">
          <a:blip r:embed="rId7">
            <a:alphaModFix/>
          </a:blip>
          <a:srcRect b="0" l="6707" r="0" t="0"/>
          <a:stretch/>
        </p:blipFill>
        <p:spPr>
          <a:xfrm>
            <a:off x="8116225" y="1126675"/>
            <a:ext cx="8206924" cy="6989126"/>
          </a:xfrm>
          <a:prstGeom prst="rect">
            <a:avLst/>
          </a:prstGeom>
          <a:noFill/>
          <a:ln>
            <a:noFill/>
          </a:ln>
        </p:spPr>
      </p:pic>
      <p:pic>
        <p:nvPicPr>
          <p:cNvPr id="625" name="Google Shape;625;p35"/>
          <p:cNvPicPr preferRelativeResize="0"/>
          <p:nvPr/>
        </p:nvPicPr>
        <p:blipFill rotWithShape="1">
          <a:blip r:embed="rId8">
            <a:alphaModFix/>
          </a:blip>
          <a:srcRect b="8525" l="29780" r="65245" t="84202"/>
          <a:stretch/>
        </p:blipFill>
        <p:spPr>
          <a:xfrm>
            <a:off x="9013950" y="7015148"/>
            <a:ext cx="437575" cy="508249"/>
          </a:xfrm>
          <a:prstGeom prst="rect">
            <a:avLst/>
          </a:prstGeom>
          <a:noFill/>
          <a:ln>
            <a:noFill/>
          </a:ln>
        </p:spPr>
      </p:pic>
      <p:sp>
        <p:nvSpPr>
          <p:cNvPr id="626" name="Google Shape;626;p35"/>
          <p:cNvSpPr/>
          <p:nvPr/>
        </p:nvSpPr>
        <p:spPr>
          <a:xfrm>
            <a:off x="10937925" y="6718825"/>
            <a:ext cx="4405500" cy="125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txBox="1"/>
          <p:nvPr/>
        </p:nvSpPr>
        <p:spPr>
          <a:xfrm rot="-2414839">
            <a:off x="9897603" y="7020817"/>
            <a:ext cx="230169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Big</a:t>
            </a:r>
            <a:endParaRPr sz="2000"/>
          </a:p>
        </p:txBody>
      </p:sp>
      <p:sp>
        <p:nvSpPr>
          <p:cNvPr id="628" name="Google Shape;628;p35"/>
          <p:cNvSpPr txBox="1"/>
          <p:nvPr/>
        </p:nvSpPr>
        <p:spPr>
          <a:xfrm rot="-2414909">
            <a:off x="11561571" y="7088817"/>
            <a:ext cx="2747856"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Small</a:t>
            </a:r>
            <a:endParaRPr sz="2000"/>
          </a:p>
        </p:txBody>
      </p:sp>
      <p:sp>
        <p:nvSpPr>
          <p:cNvPr id="629" name="Google Shape;629;p35"/>
          <p:cNvSpPr txBox="1"/>
          <p:nvPr/>
        </p:nvSpPr>
        <p:spPr>
          <a:xfrm rot="-2415321">
            <a:off x="10826492" y="7015388"/>
            <a:ext cx="228506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 - Big</a:t>
            </a:r>
            <a:endParaRPr sz="2000"/>
          </a:p>
        </p:txBody>
      </p:sp>
      <p:sp>
        <p:nvSpPr>
          <p:cNvPr id="630" name="Google Shape;630;p35"/>
          <p:cNvSpPr txBox="1"/>
          <p:nvPr/>
        </p:nvSpPr>
        <p:spPr>
          <a:xfrm rot="-2415190">
            <a:off x="12698760" y="7111242"/>
            <a:ext cx="2581379"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 - Small</a:t>
            </a:r>
            <a:endParaRPr sz="2000"/>
          </a:p>
        </p:txBody>
      </p:sp>
      <p:sp>
        <p:nvSpPr>
          <p:cNvPr id="631" name="Google Shape;631;p35"/>
          <p:cNvSpPr txBox="1"/>
          <p:nvPr/>
        </p:nvSpPr>
        <p:spPr>
          <a:xfrm>
            <a:off x="322700" y="1580775"/>
            <a:ext cx="6184500" cy="8772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rgbClr val="1E64C8"/>
                </a:solidFill>
              </a:rPr>
              <a:t>VIF: RESULTS</a:t>
            </a:r>
            <a:endParaRPr>
              <a:solidFill>
                <a:srgbClr val="1E64C8"/>
              </a:solidFill>
            </a:endParaRPr>
          </a:p>
        </p:txBody>
      </p:sp>
      <p:pic>
        <p:nvPicPr>
          <p:cNvPr id="632" name="Google Shape;632;p35"/>
          <p:cNvPicPr preferRelativeResize="0"/>
          <p:nvPr/>
        </p:nvPicPr>
        <p:blipFill>
          <a:blip r:embed="rId9">
            <a:alphaModFix/>
          </a:blip>
          <a:stretch>
            <a:fillRect/>
          </a:stretch>
        </p:blipFill>
        <p:spPr>
          <a:xfrm>
            <a:off x="3459309" y="2788050"/>
            <a:ext cx="3609592" cy="968625"/>
          </a:xfrm>
          <a:prstGeom prst="rect">
            <a:avLst/>
          </a:prstGeom>
          <a:noFill/>
          <a:ln cap="flat" cmpd="sng" w="9525">
            <a:solidFill>
              <a:schemeClr val="lt1"/>
            </a:solidFill>
            <a:prstDash val="solid"/>
            <a:round/>
            <a:headEnd len="sm" w="sm" type="none"/>
            <a:tailEnd len="sm" w="sm" type="none"/>
          </a:ln>
        </p:spPr>
      </p:pic>
      <p:pic>
        <p:nvPicPr>
          <p:cNvPr id="633" name="Google Shape;633;p35"/>
          <p:cNvPicPr preferRelativeResize="0"/>
          <p:nvPr/>
        </p:nvPicPr>
        <p:blipFill rotWithShape="1">
          <a:blip r:embed="rId10">
            <a:alphaModFix/>
          </a:blip>
          <a:srcRect b="0" l="0" r="27818" t="0"/>
          <a:stretch/>
        </p:blipFill>
        <p:spPr>
          <a:xfrm>
            <a:off x="547625" y="2788050"/>
            <a:ext cx="1753150" cy="828675"/>
          </a:xfrm>
          <a:prstGeom prst="rect">
            <a:avLst/>
          </a:prstGeom>
          <a:noFill/>
          <a:ln>
            <a:noFill/>
          </a:ln>
        </p:spPr>
      </p:pic>
      <p:pic>
        <p:nvPicPr>
          <p:cNvPr id="634" name="Google Shape;634;p35"/>
          <p:cNvPicPr preferRelativeResize="0"/>
          <p:nvPr/>
        </p:nvPicPr>
        <p:blipFill>
          <a:blip r:embed="rId11">
            <a:alphaModFix/>
          </a:blip>
          <a:stretch>
            <a:fillRect/>
          </a:stretch>
        </p:blipFill>
        <p:spPr>
          <a:xfrm>
            <a:off x="485425" y="2865775"/>
            <a:ext cx="619125" cy="247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6"/>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640" name="Google Shape;640;p3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41" name="Google Shape;641;p3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642" name="Google Shape;642;p3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43" name="Google Shape;643;p3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44" name="Google Shape;644;p36"/>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645" name="Google Shape;645;p36"/>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646" name="Google Shape;646;p36"/>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647" name="Google Shape;647;p36"/>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648" name="Google Shape;648;p36"/>
          <p:cNvCxnSpPr>
            <a:stCxn id="644" idx="3"/>
            <a:endCxn id="645"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649" name="Google Shape;649;p36"/>
          <p:cNvCxnSpPr>
            <a:stCxn id="645" idx="3"/>
            <a:endCxn id="646"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650" name="Google Shape;650;p36"/>
          <p:cNvCxnSpPr>
            <a:stCxn id="646" idx="3"/>
            <a:endCxn id="647"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651" name="Google Shape;651;p36"/>
          <p:cNvSpPr/>
          <p:nvPr/>
        </p:nvSpPr>
        <p:spPr>
          <a:xfrm rot="-5400000">
            <a:off x="9994975" y="7071925"/>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classify / label them.</a:t>
            </a:r>
            <a:endParaRPr sz="1900">
              <a:solidFill>
                <a:srgbClr val="FFD966"/>
              </a:solidFill>
            </a:endParaRPr>
          </a:p>
        </p:txBody>
      </p:sp>
      <p:sp>
        <p:nvSpPr>
          <p:cNvPr id="653" name="Google Shape;653;p36"/>
          <p:cNvSpPr txBox="1"/>
          <p:nvPr/>
        </p:nvSpPr>
        <p:spPr>
          <a:xfrm>
            <a:off x="5482450" y="6516475"/>
            <a:ext cx="2533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but not entirely.</a:t>
            </a:r>
            <a:endParaRPr sz="1900">
              <a:solidFill>
                <a:srgbClr val="FFD9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3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3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61" name="Google Shape;661;p3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62" name="Google Shape;662;p3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pic>
        <p:nvPicPr>
          <p:cNvPr id="663" name="Google Shape;663;p3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64" name="Google Shape;664;p3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65" name="Google Shape;665;p3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66" name="Google Shape;666;p37"/>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67" name="Google Shape;667;p37"/>
          <p:cNvSpPr/>
          <p:nvPr/>
        </p:nvSpPr>
        <p:spPr>
          <a:xfrm>
            <a:off x="13776425" y="1326825"/>
            <a:ext cx="2448900" cy="227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47 columns</a:t>
            </a:r>
            <a:endParaRPr b="1" sz="2800">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GB" sz="2300">
                <a:solidFill>
                  <a:srgbClr val="FF9900"/>
                </a:solidFill>
              </a:rPr>
              <a:t>35</a:t>
            </a:r>
            <a:r>
              <a:rPr lang="en-GB" sz="2300">
                <a:solidFill>
                  <a:schemeClr val="dk1"/>
                </a:solidFill>
              </a:rPr>
              <a:t> | </a:t>
            </a:r>
            <a:r>
              <a:rPr b="1" lang="en-GB" sz="2300">
                <a:solidFill>
                  <a:srgbClr val="6AA84F"/>
                </a:solidFill>
              </a:rPr>
              <a:t>12</a:t>
            </a:r>
            <a:endParaRPr b="1" sz="2300">
              <a:solidFill>
                <a:srgbClr val="6AA84F"/>
              </a:solidFill>
            </a:endParaRPr>
          </a:p>
        </p:txBody>
      </p:sp>
      <p:pic>
        <p:nvPicPr>
          <p:cNvPr id="668" name="Google Shape;668;p37"/>
          <p:cNvPicPr preferRelativeResize="0"/>
          <p:nvPr/>
        </p:nvPicPr>
        <p:blipFill>
          <a:blip r:embed="rId5">
            <a:alphaModFix/>
          </a:blip>
          <a:stretch>
            <a:fillRect/>
          </a:stretch>
        </p:blipFill>
        <p:spPr>
          <a:xfrm>
            <a:off x="763250" y="2725650"/>
            <a:ext cx="6520199" cy="1583300"/>
          </a:xfrm>
          <a:prstGeom prst="rect">
            <a:avLst/>
          </a:prstGeom>
          <a:noFill/>
          <a:ln>
            <a:noFill/>
          </a:ln>
        </p:spPr>
      </p:pic>
      <p:pic>
        <p:nvPicPr>
          <p:cNvPr id="669" name="Google Shape;669;p37"/>
          <p:cNvPicPr preferRelativeResize="0"/>
          <p:nvPr/>
        </p:nvPicPr>
        <p:blipFill>
          <a:blip r:embed="rId6">
            <a:alphaModFix/>
          </a:blip>
          <a:stretch>
            <a:fillRect/>
          </a:stretch>
        </p:blipFill>
        <p:spPr>
          <a:xfrm>
            <a:off x="3723700" y="3936300"/>
            <a:ext cx="8248826" cy="1369900"/>
          </a:xfrm>
          <a:prstGeom prst="rect">
            <a:avLst/>
          </a:prstGeom>
          <a:noFill/>
          <a:ln cap="flat" cmpd="sng" w="38100">
            <a:solidFill>
              <a:srgbClr val="FF9900"/>
            </a:solidFill>
            <a:prstDash val="solid"/>
            <a:round/>
            <a:headEnd len="sm" w="sm" type="none"/>
            <a:tailEnd len="sm" w="sm" type="none"/>
          </a:ln>
        </p:spPr>
      </p:pic>
      <p:pic>
        <p:nvPicPr>
          <p:cNvPr id="670" name="Google Shape;670;p37"/>
          <p:cNvPicPr preferRelativeResize="0"/>
          <p:nvPr/>
        </p:nvPicPr>
        <p:blipFill>
          <a:blip r:embed="rId7">
            <a:alphaModFix/>
          </a:blip>
          <a:stretch>
            <a:fillRect/>
          </a:stretch>
        </p:blipFill>
        <p:spPr>
          <a:xfrm>
            <a:off x="1220500" y="5658813"/>
            <a:ext cx="7770475" cy="1461275"/>
          </a:xfrm>
          <a:prstGeom prst="rect">
            <a:avLst/>
          </a:prstGeom>
          <a:noFill/>
          <a:ln cap="flat" cmpd="sng" w="38100">
            <a:solidFill>
              <a:srgbClr val="6AA84F"/>
            </a:solidFill>
            <a:prstDash val="solid"/>
            <a:round/>
            <a:headEnd len="sm" w="sm" type="none"/>
            <a:tailEnd len="sm" w="sm" type="none"/>
          </a:ln>
        </p:spPr>
      </p:pic>
      <p:sp>
        <p:nvSpPr>
          <p:cNvPr id="671" name="Google Shape;671;p37"/>
          <p:cNvSpPr txBox="1"/>
          <p:nvPr/>
        </p:nvSpPr>
        <p:spPr>
          <a:xfrm>
            <a:off x="7297750" y="1580775"/>
            <a:ext cx="33282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72" name="Google Shape;672;p37"/>
          <p:cNvSpPr/>
          <p:nvPr/>
        </p:nvSpPr>
        <p:spPr>
          <a:xfrm>
            <a:off x="12280225" y="4982675"/>
            <a:ext cx="4192200" cy="23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sz="2600"/>
              <a:t>IDEA</a:t>
            </a:r>
            <a:endParaRPr sz="2600"/>
          </a:p>
          <a:p>
            <a:pPr indent="0" lvl="0" marL="0" rtl="0" algn="r">
              <a:spcBef>
                <a:spcPts val="0"/>
              </a:spcBef>
              <a:spcAft>
                <a:spcPts val="0"/>
              </a:spcAft>
              <a:buNone/>
            </a:pPr>
            <a:r>
              <a:t/>
            </a:r>
            <a:endParaRPr sz="1700"/>
          </a:p>
          <a:p>
            <a:pPr indent="0" lvl="0" marL="0" rtl="0" algn="r">
              <a:spcBef>
                <a:spcPts val="0"/>
              </a:spcBef>
              <a:spcAft>
                <a:spcPts val="0"/>
              </a:spcAft>
              <a:buNone/>
            </a:pPr>
            <a:r>
              <a:rPr lang="en-GB" sz="2600"/>
              <a:t>Keep features that increased the entropy </a:t>
            </a:r>
            <a:r>
              <a:rPr b="1" lang="en-GB" sz="2600"/>
              <a:t>when removed</a:t>
            </a:r>
            <a:r>
              <a:rPr lang="en-GB" sz="2600"/>
              <a:t>.</a:t>
            </a:r>
            <a:endParaRPr sz="2600"/>
          </a:p>
        </p:txBody>
      </p:sp>
      <p:sp>
        <p:nvSpPr>
          <p:cNvPr id="673" name="Google Shape;673;p37"/>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[M. Dash and H. Liu, 2020]</a:t>
            </a:r>
            <a:endParaRPr b="1" sz="1500">
              <a:solidFill>
                <a:srgbClr val="658AA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3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81" name="Google Shape;681;p3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82" name="Google Shape;682;p3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3" name="Google Shape;683;p3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84" name="Google Shape;684;p3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85" name="Google Shape;685;p3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86" name="Google Shape;686;p38"/>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87" name="Google Shape;687;p38"/>
          <p:cNvSpPr/>
          <p:nvPr/>
        </p:nvSpPr>
        <p:spPr>
          <a:xfrm>
            <a:off x="13776425" y="1326825"/>
            <a:ext cx="2448900" cy="227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47 columns</a:t>
            </a:r>
            <a:endParaRPr b="1" sz="2800">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GB" sz="2300">
                <a:solidFill>
                  <a:srgbClr val="FF9900"/>
                </a:solidFill>
              </a:rPr>
              <a:t>35</a:t>
            </a:r>
            <a:r>
              <a:rPr lang="en-GB" sz="2300">
                <a:solidFill>
                  <a:schemeClr val="dk1"/>
                </a:solidFill>
              </a:rPr>
              <a:t> | </a:t>
            </a:r>
            <a:r>
              <a:rPr b="1" lang="en-GB" sz="2300">
                <a:solidFill>
                  <a:srgbClr val="6AA84F"/>
                </a:solidFill>
              </a:rPr>
              <a:t>12</a:t>
            </a:r>
            <a:endParaRPr b="1" sz="2300">
              <a:solidFill>
                <a:srgbClr val="6AA84F"/>
              </a:solidFill>
            </a:endParaRPr>
          </a:p>
        </p:txBody>
      </p:sp>
      <p:pic>
        <p:nvPicPr>
          <p:cNvPr id="688" name="Google Shape;688;p38"/>
          <p:cNvPicPr preferRelativeResize="0"/>
          <p:nvPr/>
        </p:nvPicPr>
        <p:blipFill>
          <a:blip r:embed="rId5">
            <a:alphaModFix/>
          </a:blip>
          <a:stretch>
            <a:fillRect/>
          </a:stretch>
        </p:blipFill>
        <p:spPr>
          <a:xfrm>
            <a:off x="763250" y="2725650"/>
            <a:ext cx="6520199" cy="1583300"/>
          </a:xfrm>
          <a:prstGeom prst="rect">
            <a:avLst/>
          </a:prstGeom>
          <a:noFill/>
          <a:ln>
            <a:noFill/>
          </a:ln>
        </p:spPr>
      </p:pic>
      <p:pic>
        <p:nvPicPr>
          <p:cNvPr id="689" name="Google Shape;689;p38"/>
          <p:cNvPicPr preferRelativeResize="0"/>
          <p:nvPr/>
        </p:nvPicPr>
        <p:blipFill>
          <a:blip r:embed="rId6">
            <a:alphaModFix/>
          </a:blip>
          <a:stretch>
            <a:fillRect/>
          </a:stretch>
        </p:blipFill>
        <p:spPr>
          <a:xfrm>
            <a:off x="3723700" y="3936300"/>
            <a:ext cx="8248826" cy="1369900"/>
          </a:xfrm>
          <a:prstGeom prst="rect">
            <a:avLst/>
          </a:prstGeom>
          <a:noFill/>
          <a:ln cap="flat" cmpd="sng" w="38100">
            <a:solidFill>
              <a:srgbClr val="FF9900"/>
            </a:solidFill>
            <a:prstDash val="solid"/>
            <a:round/>
            <a:headEnd len="sm" w="sm" type="none"/>
            <a:tailEnd len="sm" w="sm" type="none"/>
          </a:ln>
        </p:spPr>
      </p:pic>
      <p:pic>
        <p:nvPicPr>
          <p:cNvPr id="690" name="Google Shape;690;p38"/>
          <p:cNvPicPr preferRelativeResize="0"/>
          <p:nvPr/>
        </p:nvPicPr>
        <p:blipFill>
          <a:blip r:embed="rId7">
            <a:alphaModFix/>
          </a:blip>
          <a:stretch>
            <a:fillRect/>
          </a:stretch>
        </p:blipFill>
        <p:spPr>
          <a:xfrm>
            <a:off x="1220500" y="5658813"/>
            <a:ext cx="7770475" cy="1461275"/>
          </a:xfrm>
          <a:prstGeom prst="rect">
            <a:avLst/>
          </a:prstGeom>
          <a:noFill/>
          <a:ln cap="flat" cmpd="sng" w="38100">
            <a:solidFill>
              <a:srgbClr val="6AA84F"/>
            </a:solidFill>
            <a:prstDash val="solid"/>
            <a:round/>
            <a:headEnd len="sm" w="sm" type="none"/>
            <a:tailEnd len="sm" w="sm" type="none"/>
          </a:ln>
        </p:spPr>
      </p:pic>
      <p:sp>
        <p:nvSpPr>
          <p:cNvPr id="691" name="Google Shape;691;p38"/>
          <p:cNvSpPr/>
          <p:nvPr/>
        </p:nvSpPr>
        <p:spPr>
          <a:xfrm>
            <a:off x="12336675" y="4615675"/>
            <a:ext cx="3613500" cy="3369600"/>
          </a:xfrm>
          <a:prstGeom prst="ellipse">
            <a:avLst/>
          </a:prstGeom>
          <a:solidFill>
            <a:srgbClr val="F4CCCC"/>
          </a:solidFill>
          <a:ln cap="flat" cmpd="sng" w="38100">
            <a:solidFill>
              <a:srgbClr val="A61C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p>
          <a:p>
            <a:pPr indent="0" lvl="0" marL="0" rtl="0" algn="ctr">
              <a:spcBef>
                <a:spcPts val="0"/>
              </a:spcBef>
              <a:spcAft>
                <a:spcPts val="0"/>
              </a:spcAft>
              <a:buNone/>
            </a:pPr>
            <a:r>
              <a:t/>
            </a:r>
            <a:endParaRPr sz="2200"/>
          </a:p>
          <a:p>
            <a:pPr indent="0" lvl="0" marL="0" rtl="0" algn="ctr">
              <a:spcBef>
                <a:spcPts val="0"/>
              </a:spcBef>
              <a:spcAft>
                <a:spcPts val="0"/>
              </a:spcAft>
              <a:buNone/>
            </a:pPr>
            <a:r>
              <a:rPr lang="en-GB" sz="2200"/>
              <a:t>Removing features with high VIF and causing high condition indices. </a:t>
            </a:r>
            <a:endParaRPr sz="2200"/>
          </a:p>
        </p:txBody>
      </p:sp>
      <p:sp>
        <p:nvSpPr>
          <p:cNvPr id="692" name="Google Shape;692;p38"/>
          <p:cNvSpPr txBox="1"/>
          <p:nvPr/>
        </p:nvSpPr>
        <p:spPr>
          <a:xfrm>
            <a:off x="7297750" y="1580775"/>
            <a:ext cx="70293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 + Low MCL</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93" name="Google Shape;693;p38"/>
          <p:cNvSpPr txBox="1"/>
          <p:nvPr/>
        </p:nvSpPr>
        <p:spPr>
          <a:xfrm>
            <a:off x="12371925" y="5364225"/>
            <a:ext cx="35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200">
                <a:solidFill>
                  <a:schemeClr val="dk1"/>
                </a:solidFill>
              </a:rPr>
              <a:t>MULTICOLLINEARITY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3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39"/>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01" name="Google Shape;701;p3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02" name="Google Shape;702;p39"/>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3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04" name="Google Shape;704;p3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05" name="Google Shape;705;p3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06" name="Google Shape;706;p39"/>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07" name="Google Shape;707;p39"/>
          <p:cNvSpPr txBox="1"/>
          <p:nvPr/>
        </p:nvSpPr>
        <p:spPr>
          <a:xfrm>
            <a:off x="7297750" y="1580775"/>
            <a:ext cx="87795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 + Low MCL</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708" name="Google Shape;708;p39"/>
          <p:cNvGraphicFramePr/>
          <p:nvPr/>
        </p:nvGraphicFramePr>
        <p:xfrm>
          <a:off x="1707650" y="3172863"/>
          <a:ext cx="3000000" cy="3000000"/>
        </p:xfrm>
        <a:graphic>
          <a:graphicData uri="http://schemas.openxmlformats.org/drawingml/2006/table">
            <a:tbl>
              <a:tblPr>
                <a:noFill/>
                <a:tableStyleId>{857232D1-9DDC-4A54-8FBA-F51A726F13AD}</a:tableStyleId>
              </a:tblPr>
              <a:tblGrid>
                <a:gridCol w="1468875"/>
                <a:gridCol w="5312075"/>
                <a:gridCol w="1529975"/>
                <a:gridCol w="5612450"/>
              </a:tblGrid>
              <a:tr h="457175">
                <a:tc>
                  <a:txBody>
                    <a:bodyPr/>
                    <a:lstStyle/>
                    <a:p>
                      <a:pPr indent="0" lvl="0" marL="0" rtl="0" algn="ctr">
                        <a:spcBef>
                          <a:spcPts val="0"/>
                        </a:spcBef>
                        <a:spcAft>
                          <a:spcPts val="0"/>
                        </a:spcAft>
                        <a:buNone/>
                      </a:pPr>
                      <a:r>
                        <a:rPr b="1" lang="en-GB" sz="1800"/>
                        <a:t>FEATURE</a:t>
                      </a:r>
                      <a:endParaRPr b="1"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b="1" lang="en-GB" sz="1800"/>
                        <a:t>DESCRIPTION</a:t>
                      </a:r>
                      <a:endParaRPr b="1" sz="1800"/>
                    </a:p>
                  </a:txBody>
                  <a:tcPr marT="91425" marB="91425" marR="91425" marL="91425" anchor="ctr">
                    <a:lnR cap="flat" cmpd="sng" w="9525">
                      <a:solidFill>
                        <a:srgbClr val="9E9E9E"/>
                      </a:solidFill>
                      <a:prstDash val="solid"/>
                      <a:round/>
                      <a:headEnd len="sm" w="sm" type="none"/>
                      <a:tailEnd len="sm" w="sm" type="none"/>
                    </a:lnR>
                    <a:solidFill>
                      <a:srgbClr val="9FC8FF">
                        <a:alpha val="18990"/>
                      </a:srgbClr>
                    </a:solidFill>
                  </a:tcPr>
                </a:tc>
                <a:tc>
                  <a:txBody>
                    <a:bodyPr/>
                    <a:lstStyle/>
                    <a:p>
                      <a:pPr indent="0" lvl="0" marL="0" rtl="0" algn="ctr">
                        <a:spcBef>
                          <a:spcPts val="0"/>
                        </a:spcBef>
                        <a:spcAft>
                          <a:spcPts val="0"/>
                        </a:spcAft>
                        <a:buNone/>
                      </a:pPr>
                      <a:r>
                        <a:rPr b="1" lang="en-GB" sz="1800"/>
                        <a:t>FEATURE</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8FF">
                        <a:alpha val="18990"/>
                      </a:srgbClr>
                    </a:solidFill>
                  </a:tcPr>
                </a:tc>
                <a:tc>
                  <a:txBody>
                    <a:bodyPr/>
                    <a:lstStyle/>
                    <a:p>
                      <a:pPr indent="0" lvl="0" marL="0" rtl="0" algn="ctr">
                        <a:spcBef>
                          <a:spcPts val="0"/>
                        </a:spcBef>
                        <a:spcAft>
                          <a:spcPts val="0"/>
                        </a:spcAft>
                        <a:buNone/>
                      </a:pPr>
                      <a:r>
                        <a:rPr b="1" lang="en-GB" sz="1800"/>
                        <a:t>DESCRIPTION</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8FF">
                        <a:alpha val="18990"/>
                      </a:srgbClr>
                    </a:solidFill>
                  </a:tcPr>
                </a:tc>
              </a:tr>
              <a:tr h="731500">
                <a:tc>
                  <a:txBody>
                    <a:bodyPr/>
                    <a:lstStyle/>
                    <a:p>
                      <a:pPr indent="0" lvl="0" marL="0" rtl="0" algn="ctr">
                        <a:spcBef>
                          <a:spcPts val="0"/>
                        </a:spcBef>
                        <a:spcAft>
                          <a:spcPts val="0"/>
                        </a:spcAft>
                        <a:buNone/>
                      </a:pPr>
                      <a:r>
                        <a:rPr lang="en-GB" sz="1800"/>
                        <a:t>BETA</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Plasma pressure</a:t>
                      </a:r>
                      <a:endParaRPr sz="1800"/>
                    </a:p>
                    <a:p>
                      <a:pPr indent="0" lvl="0" marL="0" rtl="0" algn="ctr">
                        <a:spcBef>
                          <a:spcPts val="0"/>
                        </a:spcBef>
                        <a:spcAft>
                          <a:spcPts val="0"/>
                        </a:spcAft>
                        <a:buNone/>
                      </a:pPr>
                      <a:r>
                        <a:rPr lang="en-GB" sz="1800"/>
                        <a:t>normalised to </a:t>
                      </a:r>
                      <a:r>
                        <a:rPr b="1" lang="en-GB" sz="1800"/>
                        <a:t>B</a:t>
                      </a:r>
                      <a:r>
                        <a:rPr baseline="-25000" lang="en-GB" sz="1800"/>
                        <a:t>t</a:t>
                      </a:r>
                      <a:endParaRPr baseline="-25000" sz="1800"/>
                    </a:p>
                  </a:txBody>
                  <a:tcPr marT="91425" marB="91425" marR="91425" marL="91425" anchor="ctr"/>
                </a:tc>
                <a:tc>
                  <a:txBody>
                    <a:bodyPr/>
                    <a:lstStyle/>
                    <a:p>
                      <a:pPr indent="0" lvl="0" marL="0" rtl="0" algn="ctr">
                        <a:spcBef>
                          <a:spcPts val="0"/>
                        </a:spcBef>
                        <a:spcAft>
                          <a:spcPts val="0"/>
                        </a:spcAft>
                        <a:buNone/>
                      </a:pPr>
                      <a:r>
                        <a:rPr lang="en-GB" sz="1800"/>
                        <a:t>WFICFORM</a:t>
                      </a:r>
                      <a:endParaRPr sz="1800"/>
                    </a:p>
                  </a:txBody>
                  <a:tcPr marT="91425" marB="91425" marR="91425" marL="91425" anchor="ctr">
                    <a:lnT cap="flat" cmpd="sng" w="9525">
                      <a:solidFill>
                        <a:srgbClr val="9E9E9E"/>
                      </a:solidFill>
                      <a:prstDash val="solid"/>
                      <a:round/>
                      <a:headEnd len="sm" w="sm" type="none"/>
                      <a:tailEnd len="sm" w="sm" type="none"/>
                    </a:lnT>
                    <a:solidFill>
                      <a:srgbClr val="9FC8FF">
                        <a:alpha val="18990"/>
                      </a:srgbClr>
                    </a:solidFill>
                  </a:tcPr>
                </a:tc>
                <a:tc>
                  <a:txBody>
                    <a:bodyPr/>
                    <a:lstStyle/>
                    <a:p>
                      <a:pPr indent="0" lvl="0" marL="0" rtl="0" algn="ctr">
                        <a:spcBef>
                          <a:spcPts val="0"/>
                        </a:spcBef>
                        <a:spcAft>
                          <a:spcPts val="0"/>
                        </a:spcAft>
                        <a:buNone/>
                      </a:pPr>
                      <a:r>
                        <a:rPr lang="en-GB" sz="1800"/>
                        <a:t>Total fast ion energy due to ICRH estimated from approximate formula</a:t>
                      </a:r>
                      <a:endParaRPr sz="1800"/>
                    </a:p>
                  </a:txBody>
                  <a:tcPr marT="91425" marB="91425" marR="91425" marL="91425" anchor="ctr">
                    <a:lnT cap="flat" cmpd="sng" w="9525">
                      <a:solidFill>
                        <a:srgbClr val="9E9E9E"/>
                      </a:solidFill>
                      <a:prstDash val="solid"/>
                      <a:round/>
                      <a:headEnd len="sm" w="sm" type="none"/>
                      <a:tailEnd len="sm" w="sm" type="none"/>
                    </a:lnT>
                  </a:tcPr>
                </a:tc>
              </a:tr>
              <a:tr h="457175">
                <a:tc>
                  <a:txBody>
                    <a:bodyPr/>
                    <a:lstStyle/>
                    <a:p>
                      <a:pPr indent="0" lvl="0" marL="0" rtl="0" algn="ctr">
                        <a:spcBef>
                          <a:spcPts val="0"/>
                        </a:spcBef>
                        <a:spcAft>
                          <a:spcPts val="0"/>
                        </a:spcAft>
                        <a:buNone/>
                      </a:pPr>
                      <a:r>
                        <a:rPr lang="en-GB" sz="1800"/>
                        <a:t>RHOSTAR</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N</a:t>
                      </a:r>
                      <a:r>
                        <a:rPr lang="en-GB" sz="1800"/>
                        <a:t>ormalised Ion Gyroradius</a:t>
                      </a:r>
                      <a:endParaRPr sz="1800"/>
                    </a:p>
                  </a:txBody>
                  <a:tcPr marT="91425" marB="91425" marR="91425" marL="91425" anchor="ctr"/>
                </a:tc>
                <a:tc>
                  <a:txBody>
                    <a:bodyPr/>
                    <a:lstStyle/>
                    <a:p>
                      <a:pPr indent="0" lvl="0" marL="0" rtl="0" algn="ctr">
                        <a:spcBef>
                          <a:spcPts val="0"/>
                        </a:spcBef>
                        <a:spcAft>
                          <a:spcPts val="0"/>
                        </a:spcAft>
                        <a:buNone/>
                      </a:pPr>
                      <a:r>
                        <a:rPr lang="en-GB" sz="1800"/>
                        <a:t>WFFORM</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T</a:t>
                      </a:r>
                      <a:r>
                        <a:rPr lang="en-GB" sz="1800"/>
                        <a:t>otal fast ion energy due to NBI</a:t>
                      </a:r>
                      <a:endParaRPr sz="1800"/>
                    </a:p>
                  </a:txBody>
                  <a:tcPr marT="91425" marB="91425" marR="91425" marL="91425" anchor="ctr"/>
                </a:tc>
              </a:tr>
              <a:tr h="731500">
                <a:tc>
                  <a:txBody>
                    <a:bodyPr/>
                    <a:lstStyle/>
                    <a:p>
                      <a:pPr indent="0" lvl="0" marL="0" rtl="0" algn="ctr">
                        <a:spcBef>
                          <a:spcPts val="0"/>
                        </a:spcBef>
                        <a:spcAft>
                          <a:spcPts val="0"/>
                        </a:spcAft>
                        <a:buNone/>
                      </a:pPr>
                      <a:r>
                        <a:rPr lang="en-GB" sz="1800"/>
                        <a:t>NUSTAR</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N</a:t>
                      </a:r>
                      <a:r>
                        <a:rPr lang="en-GB" sz="1800"/>
                        <a:t>ormalised Ion</a:t>
                      </a:r>
                      <a:endParaRPr sz="1800"/>
                    </a:p>
                    <a:p>
                      <a:pPr indent="0" lvl="0" marL="0" rtl="0" algn="ctr">
                        <a:spcBef>
                          <a:spcPts val="0"/>
                        </a:spcBef>
                        <a:spcAft>
                          <a:spcPts val="0"/>
                        </a:spcAft>
                        <a:buNone/>
                      </a:pPr>
                      <a:r>
                        <a:rPr lang="en-GB" sz="1800"/>
                        <a:t>collision frequency</a:t>
                      </a:r>
                      <a:endParaRPr sz="1800"/>
                    </a:p>
                  </a:txBody>
                  <a:tcPr marT="91425" marB="91425" marR="91425" marL="91425" anchor="ctr"/>
                </a:tc>
                <a:tc>
                  <a:txBody>
                    <a:bodyPr/>
                    <a:lstStyle/>
                    <a:p>
                      <a:pPr indent="0" lvl="0" marL="0" rtl="0" algn="ctr">
                        <a:spcBef>
                          <a:spcPts val="0"/>
                        </a:spcBef>
                        <a:spcAft>
                          <a:spcPts val="0"/>
                        </a:spcAft>
                        <a:buNone/>
                      </a:pPr>
                      <a:r>
                        <a:rPr lang="en-GB" sz="1800"/>
                        <a:t>ZEFFNEO</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Line average plasma effective charge, from Bremsstrahlung</a:t>
                      </a:r>
                      <a:endParaRPr sz="1800"/>
                    </a:p>
                  </a:txBody>
                  <a:tcPr marT="91425" marB="91425" marR="91425" marL="91425" anchor="ctr"/>
                </a:tc>
              </a:tr>
              <a:tr h="731500">
                <a:tc>
                  <a:txBody>
                    <a:bodyPr/>
                    <a:lstStyle/>
                    <a:p>
                      <a:pPr indent="0" lvl="0" marL="0" rtl="0" algn="ctr">
                        <a:spcBef>
                          <a:spcPts val="0"/>
                        </a:spcBef>
                        <a:spcAft>
                          <a:spcPts val="0"/>
                        </a:spcAft>
                        <a:buNone/>
                      </a:pPr>
                      <a:r>
                        <a:rPr lang="en-GB" sz="1800"/>
                        <a:t>Q95</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Plasma safety factor at</a:t>
                      </a:r>
                      <a:endParaRPr sz="1800"/>
                    </a:p>
                    <a:p>
                      <a:pPr indent="0" lvl="0" marL="0" rtl="0" algn="ctr">
                        <a:spcBef>
                          <a:spcPts val="0"/>
                        </a:spcBef>
                        <a:spcAft>
                          <a:spcPts val="0"/>
                        </a:spcAft>
                        <a:buNone/>
                      </a:pPr>
                      <a:r>
                        <a:rPr lang="en-GB" sz="1800"/>
                        <a:t>the 95% poloidal flux surface</a:t>
                      </a:r>
                      <a:endParaRPr sz="1800"/>
                    </a:p>
                  </a:txBody>
                  <a:tcPr marT="91425" marB="91425" marR="91425" marL="91425" anchor="ctr"/>
                </a:tc>
                <a:tc>
                  <a:txBody>
                    <a:bodyPr/>
                    <a:lstStyle/>
                    <a:p>
                      <a:pPr indent="0" lvl="0" marL="0" rtl="0" algn="ctr">
                        <a:spcBef>
                          <a:spcPts val="0"/>
                        </a:spcBef>
                        <a:spcAft>
                          <a:spcPts val="0"/>
                        </a:spcAft>
                        <a:buNone/>
                      </a:pPr>
                      <a:r>
                        <a:rPr lang="en-GB" sz="1800"/>
                        <a:t>DWDIA</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Time rate of change of the</a:t>
                      </a:r>
                      <a:endParaRPr sz="1800"/>
                    </a:p>
                    <a:p>
                      <a:pPr indent="0" lvl="0" marL="0" rtl="0" algn="ctr">
                        <a:spcBef>
                          <a:spcPts val="0"/>
                        </a:spcBef>
                        <a:spcAft>
                          <a:spcPts val="0"/>
                        </a:spcAft>
                        <a:buNone/>
                      </a:pPr>
                      <a:r>
                        <a:rPr lang="en-GB" sz="1800"/>
                        <a:t>total plasma stored energy</a:t>
                      </a:r>
                      <a:endParaRPr sz="1800"/>
                    </a:p>
                  </a:txBody>
                  <a:tcPr marT="91425" marB="91425" marR="91425" marL="91425" anchor="ctr"/>
                </a:tc>
              </a:tr>
              <a:tr h="731500">
                <a:tc>
                  <a:txBody>
                    <a:bodyPr/>
                    <a:lstStyle/>
                    <a:p>
                      <a:pPr indent="0" lvl="0" marL="0" rtl="0" algn="ctr">
                        <a:spcBef>
                          <a:spcPts val="0"/>
                        </a:spcBef>
                        <a:spcAft>
                          <a:spcPts val="0"/>
                        </a:spcAft>
                        <a:buNone/>
                      </a:pPr>
                      <a:r>
                        <a:rPr lang="en-GB" sz="1800"/>
                        <a:t>PFLOSS</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NBI power that is lost from the plasma through charge exchange and unconfined orbits</a:t>
                      </a:r>
                      <a:endParaRPr sz="1800"/>
                    </a:p>
                  </a:txBody>
                  <a:tcPr marT="91425" marB="91425" marR="91425" marL="91425" anchor="ctr"/>
                </a:tc>
                <a:tc>
                  <a:txBody>
                    <a:bodyPr/>
                    <a:lstStyle/>
                    <a:p>
                      <a:pPr indent="0" lvl="0" marL="0" rtl="0" algn="ctr">
                        <a:spcBef>
                          <a:spcPts val="0"/>
                        </a:spcBef>
                        <a:spcAft>
                          <a:spcPts val="0"/>
                        </a:spcAft>
                        <a:buNone/>
                      </a:pPr>
                      <a:r>
                        <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t/>
                      </a:r>
                      <a:endParaRPr sz="1800"/>
                    </a:p>
                  </a:txBody>
                  <a:tcPr marT="91425" marB="91425" marR="91425" marL="91425" anchor="ctr"/>
                </a:tc>
              </a:tr>
            </a:tbl>
          </a:graphicData>
        </a:graphic>
      </p:graphicFrame>
      <p:sp>
        <p:nvSpPr>
          <p:cNvPr id="709" name="Google Shape;709;p39"/>
          <p:cNvSpPr txBox="1"/>
          <p:nvPr/>
        </p:nvSpPr>
        <p:spPr>
          <a:xfrm>
            <a:off x="640925" y="7472700"/>
            <a:ext cx="7305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658AA9"/>
                </a:solidFill>
              </a:rPr>
              <a:t>Description of all columns in STDB5 found in [Princeton, 2021, http://arks.princeton.edu/ark:/88435/dsp01m900nx49h]</a:t>
            </a:r>
            <a:endParaRPr b="1" sz="1600">
              <a:solidFill>
                <a:srgbClr val="658AA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4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7" name="Google Shape;717;p4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18" name="Google Shape;718;p4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4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20" name="Google Shape;720;p4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21" name="Google Shape;721;p4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22" name="Google Shape;722;p40"/>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FOR PREDICTION</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23" name="Google Shape;723;p40"/>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24" name="Google Shape;724;p40"/>
          <p:cNvSpPr/>
          <p:nvPr/>
        </p:nvSpPr>
        <p:spPr>
          <a:xfrm>
            <a:off x="2967475" y="4649996"/>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FEATURES OF INTEREST</a:t>
            </a:r>
            <a:endParaRPr b="1" sz="2200"/>
          </a:p>
        </p:txBody>
      </p:sp>
      <p:sp>
        <p:nvSpPr>
          <p:cNvPr id="725" name="Google Shape;725;p40"/>
          <p:cNvSpPr/>
          <p:nvPr/>
        </p:nvSpPr>
        <p:spPr>
          <a:xfrm>
            <a:off x="5658795" y="3163825"/>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GAUSSIAN PROCESS</a:t>
            </a:r>
            <a:endParaRPr b="1" sz="2200"/>
          </a:p>
        </p:txBody>
      </p:sp>
      <p:sp>
        <p:nvSpPr>
          <p:cNvPr id="726" name="Google Shape;726;p40"/>
          <p:cNvSpPr/>
          <p:nvPr/>
        </p:nvSpPr>
        <p:spPr>
          <a:xfrm>
            <a:off x="5658795" y="6109173"/>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RANDOM FOREST</a:t>
            </a:r>
            <a:endParaRPr b="1" sz="2200"/>
          </a:p>
        </p:txBody>
      </p:sp>
      <p:sp>
        <p:nvSpPr>
          <p:cNvPr id="727" name="Google Shape;727;p40"/>
          <p:cNvSpPr/>
          <p:nvPr/>
        </p:nvSpPr>
        <p:spPr>
          <a:xfrm>
            <a:off x="8649524" y="4202775"/>
            <a:ext cx="2216100" cy="20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FEATURE IMPORTANCE</a:t>
            </a:r>
            <a:endParaRPr b="1" sz="2200"/>
          </a:p>
          <a:p>
            <a:pPr indent="0" lvl="0" marL="0" rtl="0" algn="ctr">
              <a:spcBef>
                <a:spcPts val="0"/>
              </a:spcBef>
              <a:spcAft>
                <a:spcPts val="0"/>
              </a:spcAft>
              <a:buNone/>
            </a:pPr>
            <a:r>
              <a:rPr b="1" lang="en-GB" sz="2200"/>
              <a:t>ANALYSIS</a:t>
            </a:r>
            <a:endParaRPr b="1" sz="2200"/>
          </a:p>
        </p:txBody>
      </p:sp>
      <p:sp>
        <p:nvSpPr>
          <p:cNvPr id="728" name="Google Shape;728;p40"/>
          <p:cNvSpPr/>
          <p:nvPr/>
        </p:nvSpPr>
        <p:spPr>
          <a:xfrm>
            <a:off x="12912100" y="2833650"/>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Ion Gyroradius</a:t>
            </a:r>
            <a:endParaRPr b="1" sz="2500"/>
          </a:p>
        </p:txBody>
      </p:sp>
      <p:sp>
        <p:nvSpPr>
          <p:cNvPr id="729" name="Google Shape;729;p40"/>
          <p:cNvSpPr/>
          <p:nvPr/>
        </p:nvSpPr>
        <p:spPr>
          <a:xfrm>
            <a:off x="12912100" y="4081225"/>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Ion Collision Frequency</a:t>
            </a:r>
            <a:endParaRPr b="1" sz="2500"/>
          </a:p>
        </p:txBody>
      </p:sp>
      <p:sp>
        <p:nvSpPr>
          <p:cNvPr id="730" name="Google Shape;730;p40"/>
          <p:cNvSpPr/>
          <p:nvPr/>
        </p:nvSpPr>
        <p:spPr>
          <a:xfrm>
            <a:off x="12912100" y="5328800"/>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Safety Factor</a:t>
            </a:r>
            <a:endParaRPr b="1" sz="2500"/>
          </a:p>
        </p:txBody>
      </p:sp>
      <p:sp>
        <p:nvSpPr>
          <p:cNvPr id="731" name="Google Shape;731;p40"/>
          <p:cNvSpPr/>
          <p:nvPr/>
        </p:nvSpPr>
        <p:spPr>
          <a:xfrm>
            <a:off x="12912100" y="6576375"/>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Plasma Beta to B</a:t>
            </a:r>
            <a:r>
              <a:rPr b="1" baseline="-25000" lang="en-GB" sz="2500"/>
              <a:t>t</a:t>
            </a:r>
            <a:endParaRPr b="1" baseline="-25000" sz="2500"/>
          </a:p>
        </p:txBody>
      </p:sp>
      <p:cxnSp>
        <p:nvCxnSpPr>
          <p:cNvPr id="732" name="Google Shape;732;p40"/>
          <p:cNvCxnSpPr>
            <a:stCxn id="724" idx="3"/>
            <a:endCxn id="725" idx="1"/>
          </p:cNvCxnSpPr>
          <p:nvPr/>
        </p:nvCxnSpPr>
        <p:spPr>
          <a:xfrm flipH="1" rot="10800000">
            <a:off x="4933675" y="3736796"/>
            <a:ext cx="725100" cy="1486200"/>
          </a:xfrm>
          <a:prstGeom prst="straightConnector1">
            <a:avLst/>
          </a:prstGeom>
          <a:noFill/>
          <a:ln cap="flat" cmpd="sng" w="28575">
            <a:solidFill>
              <a:schemeClr val="dk2"/>
            </a:solidFill>
            <a:prstDash val="solid"/>
            <a:round/>
            <a:headEnd len="med" w="med" type="none"/>
            <a:tailEnd len="med" w="med" type="triangle"/>
          </a:ln>
        </p:spPr>
      </p:cxnSp>
      <p:cxnSp>
        <p:nvCxnSpPr>
          <p:cNvPr id="733" name="Google Shape;733;p40"/>
          <p:cNvCxnSpPr>
            <a:stCxn id="724" idx="3"/>
            <a:endCxn id="726" idx="1"/>
          </p:cNvCxnSpPr>
          <p:nvPr/>
        </p:nvCxnSpPr>
        <p:spPr>
          <a:xfrm>
            <a:off x="4933675" y="5222996"/>
            <a:ext cx="725100" cy="1459200"/>
          </a:xfrm>
          <a:prstGeom prst="straightConnector1">
            <a:avLst/>
          </a:prstGeom>
          <a:noFill/>
          <a:ln cap="flat" cmpd="sng" w="28575">
            <a:solidFill>
              <a:schemeClr val="dk2"/>
            </a:solidFill>
            <a:prstDash val="solid"/>
            <a:round/>
            <a:headEnd len="med" w="med" type="none"/>
            <a:tailEnd len="med" w="med" type="triangle"/>
          </a:ln>
        </p:spPr>
      </p:cxnSp>
      <p:cxnSp>
        <p:nvCxnSpPr>
          <p:cNvPr id="734" name="Google Shape;734;p40"/>
          <p:cNvCxnSpPr>
            <a:stCxn id="726" idx="3"/>
            <a:endCxn id="727" idx="1"/>
          </p:cNvCxnSpPr>
          <p:nvPr/>
        </p:nvCxnSpPr>
        <p:spPr>
          <a:xfrm flipH="1" rot="10800000">
            <a:off x="7624995" y="5245473"/>
            <a:ext cx="1024500" cy="1436700"/>
          </a:xfrm>
          <a:prstGeom prst="straightConnector1">
            <a:avLst/>
          </a:prstGeom>
          <a:noFill/>
          <a:ln cap="flat" cmpd="sng" w="28575">
            <a:solidFill>
              <a:schemeClr val="dk2"/>
            </a:solidFill>
            <a:prstDash val="solid"/>
            <a:round/>
            <a:headEnd len="med" w="med" type="none"/>
            <a:tailEnd len="med" w="med" type="triangle"/>
          </a:ln>
        </p:spPr>
      </p:cxnSp>
      <p:cxnSp>
        <p:nvCxnSpPr>
          <p:cNvPr id="735" name="Google Shape;735;p40"/>
          <p:cNvCxnSpPr>
            <a:stCxn id="725" idx="3"/>
            <a:endCxn id="727" idx="1"/>
          </p:cNvCxnSpPr>
          <p:nvPr/>
        </p:nvCxnSpPr>
        <p:spPr>
          <a:xfrm>
            <a:off x="7624995" y="3736825"/>
            <a:ext cx="1024500" cy="1508700"/>
          </a:xfrm>
          <a:prstGeom prst="straightConnector1">
            <a:avLst/>
          </a:prstGeom>
          <a:noFill/>
          <a:ln cap="flat" cmpd="sng" w="28575">
            <a:solidFill>
              <a:schemeClr val="dk2"/>
            </a:solidFill>
            <a:prstDash val="solid"/>
            <a:round/>
            <a:headEnd len="med" w="med" type="none"/>
            <a:tailEnd len="med" w="med" type="triangle"/>
          </a:ln>
        </p:spPr>
      </p:cxnSp>
      <p:cxnSp>
        <p:nvCxnSpPr>
          <p:cNvPr id="736" name="Google Shape;736;p40"/>
          <p:cNvCxnSpPr>
            <a:stCxn id="727" idx="3"/>
            <a:endCxn id="728" idx="1"/>
          </p:cNvCxnSpPr>
          <p:nvPr/>
        </p:nvCxnSpPr>
        <p:spPr>
          <a:xfrm flipH="1" rot="10800000">
            <a:off x="10865624" y="3297975"/>
            <a:ext cx="2046600" cy="1947600"/>
          </a:xfrm>
          <a:prstGeom prst="straightConnector1">
            <a:avLst/>
          </a:prstGeom>
          <a:noFill/>
          <a:ln cap="flat" cmpd="sng" w="28575">
            <a:solidFill>
              <a:schemeClr val="dk2"/>
            </a:solidFill>
            <a:prstDash val="solid"/>
            <a:round/>
            <a:headEnd len="med" w="med" type="none"/>
            <a:tailEnd len="med" w="med" type="triangle"/>
          </a:ln>
        </p:spPr>
      </p:cxnSp>
      <p:cxnSp>
        <p:nvCxnSpPr>
          <p:cNvPr id="737" name="Google Shape;737;p40"/>
          <p:cNvCxnSpPr>
            <a:endCxn id="729" idx="1"/>
          </p:cNvCxnSpPr>
          <p:nvPr/>
        </p:nvCxnSpPr>
        <p:spPr>
          <a:xfrm flipH="1" rot="10800000">
            <a:off x="10865500" y="4545625"/>
            <a:ext cx="2046600" cy="699900"/>
          </a:xfrm>
          <a:prstGeom prst="straightConnector1">
            <a:avLst/>
          </a:prstGeom>
          <a:noFill/>
          <a:ln cap="flat" cmpd="sng" w="28575">
            <a:solidFill>
              <a:schemeClr val="dk2"/>
            </a:solidFill>
            <a:prstDash val="solid"/>
            <a:round/>
            <a:headEnd len="med" w="med" type="none"/>
            <a:tailEnd len="med" w="med" type="triangle"/>
          </a:ln>
        </p:spPr>
      </p:cxnSp>
      <p:cxnSp>
        <p:nvCxnSpPr>
          <p:cNvPr id="738" name="Google Shape;738;p40"/>
          <p:cNvCxnSpPr>
            <a:stCxn id="727" idx="3"/>
            <a:endCxn id="730" idx="1"/>
          </p:cNvCxnSpPr>
          <p:nvPr/>
        </p:nvCxnSpPr>
        <p:spPr>
          <a:xfrm>
            <a:off x="10865624" y="5245575"/>
            <a:ext cx="2046600" cy="547500"/>
          </a:xfrm>
          <a:prstGeom prst="straightConnector1">
            <a:avLst/>
          </a:prstGeom>
          <a:noFill/>
          <a:ln cap="flat" cmpd="sng" w="28575">
            <a:solidFill>
              <a:schemeClr val="dk2"/>
            </a:solidFill>
            <a:prstDash val="solid"/>
            <a:round/>
            <a:headEnd len="med" w="med" type="none"/>
            <a:tailEnd len="med" w="med" type="triangle"/>
          </a:ln>
        </p:spPr>
      </p:cxnSp>
      <p:cxnSp>
        <p:nvCxnSpPr>
          <p:cNvPr id="739" name="Google Shape;739;p40"/>
          <p:cNvCxnSpPr>
            <a:stCxn id="727" idx="3"/>
            <a:endCxn id="731" idx="1"/>
          </p:cNvCxnSpPr>
          <p:nvPr/>
        </p:nvCxnSpPr>
        <p:spPr>
          <a:xfrm>
            <a:off x="10865624" y="5245575"/>
            <a:ext cx="2046600" cy="1795200"/>
          </a:xfrm>
          <a:prstGeom prst="straightConnector1">
            <a:avLst/>
          </a:prstGeom>
          <a:noFill/>
          <a:ln cap="flat" cmpd="sng" w="28575">
            <a:solidFill>
              <a:schemeClr val="dk2"/>
            </a:solidFill>
            <a:prstDash val="solid"/>
            <a:round/>
            <a:headEnd len="med" w="med" type="none"/>
            <a:tailEnd len="med" w="med" type="triangle"/>
          </a:ln>
        </p:spPr>
      </p:cxnSp>
      <p:sp>
        <p:nvSpPr>
          <p:cNvPr id="740" name="Google Shape;740;p40"/>
          <p:cNvSpPr txBox="1"/>
          <p:nvPr/>
        </p:nvSpPr>
        <p:spPr>
          <a:xfrm>
            <a:off x="4490925" y="2699975"/>
            <a:ext cx="423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Classifiers</a:t>
            </a:r>
            <a:endParaRPr sz="1800"/>
          </a:p>
        </p:txBody>
      </p:sp>
      <p:sp>
        <p:nvSpPr>
          <p:cNvPr id="741" name="Google Shape;741;p40"/>
          <p:cNvSpPr/>
          <p:nvPr/>
        </p:nvSpPr>
        <p:spPr>
          <a:xfrm>
            <a:off x="381525" y="4650000"/>
            <a:ext cx="16371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LABEL </a:t>
            </a:r>
            <a:endParaRPr b="1" sz="2200"/>
          </a:p>
        </p:txBody>
      </p:sp>
      <p:cxnSp>
        <p:nvCxnSpPr>
          <p:cNvPr id="742" name="Google Shape;742;p40"/>
          <p:cNvCxnSpPr>
            <a:stCxn id="741" idx="3"/>
            <a:endCxn id="724" idx="1"/>
          </p:cNvCxnSpPr>
          <p:nvPr/>
        </p:nvCxnSpPr>
        <p:spPr>
          <a:xfrm>
            <a:off x="2018625" y="5223000"/>
            <a:ext cx="948900" cy="0"/>
          </a:xfrm>
          <a:prstGeom prst="straightConnector1">
            <a:avLst/>
          </a:prstGeom>
          <a:noFill/>
          <a:ln cap="flat" cmpd="sng" w="28575">
            <a:solidFill>
              <a:schemeClr val="dk2"/>
            </a:solidFill>
            <a:prstDash val="solid"/>
            <a:round/>
            <a:headEnd len="med" w="med" type="none"/>
            <a:tailEnd len="med" w="med" type="triangle"/>
          </a:ln>
        </p:spPr>
      </p:cxnSp>
      <p:sp>
        <p:nvSpPr>
          <p:cNvPr id="743" name="Google Shape;743;p40"/>
          <p:cNvSpPr txBox="1"/>
          <p:nvPr/>
        </p:nvSpPr>
        <p:spPr>
          <a:xfrm>
            <a:off x="322700" y="4223975"/>
            <a:ext cx="16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Observations</a:t>
            </a:r>
            <a:endParaRPr sz="1800"/>
          </a:p>
        </p:txBody>
      </p:sp>
      <p:sp>
        <p:nvSpPr>
          <p:cNvPr id="744" name="Google Shape;744;p40"/>
          <p:cNvSpPr txBox="1"/>
          <p:nvPr/>
        </p:nvSpPr>
        <p:spPr>
          <a:xfrm>
            <a:off x="322700" y="5747975"/>
            <a:ext cx="16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Big / Small </a:t>
            </a:r>
            <a:endParaRPr sz="1800"/>
          </a:p>
        </p:txBody>
      </p:sp>
      <p:sp>
        <p:nvSpPr>
          <p:cNvPr id="745" name="Google Shape;745;p40"/>
          <p:cNvSpPr/>
          <p:nvPr/>
        </p:nvSpPr>
        <p:spPr>
          <a:xfrm>
            <a:off x="10769900" y="1575175"/>
            <a:ext cx="5964900" cy="861000"/>
          </a:xfrm>
          <a:prstGeom prst="rect">
            <a:avLst/>
          </a:prstGeom>
          <a:noFill/>
          <a:ln cap="flat" cmpd="sng" w="38100">
            <a:solidFill>
              <a:srgbClr val="658AA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t>Best Performance with “</a:t>
            </a:r>
            <a:r>
              <a:rPr b="1" lang="en-GB" sz="2500"/>
              <a:t>big dataset</a:t>
            </a:r>
            <a:r>
              <a:rPr lang="en-GB" sz="2500"/>
              <a:t>”</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15" name="Google Shape;115;p1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6" name="Google Shape;116;p1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17" name="Google Shape;117;p1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18" name="Google Shape;118;p14"/>
          <p:cNvSpPr/>
          <p:nvPr/>
        </p:nvSpPr>
        <p:spPr>
          <a:xfrm>
            <a:off x="649300" y="1185675"/>
            <a:ext cx="16689300" cy="688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id="119" name="Google Shape;119;p14"/>
          <p:cNvPicPr preferRelativeResize="0"/>
          <p:nvPr/>
        </p:nvPicPr>
        <p:blipFill>
          <a:blip r:embed="rId5">
            <a:alphaModFix/>
          </a:blip>
          <a:stretch>
            <a:fillRect/>
          </a:stretch>
        </p:blipFill>
        <p:spPr>
          <a:xfrm>
            <a:off x="1720100" y="1775188"/>
            <a:ext cx="7533877" cy="5692125"/>
          </a:xfrm>
          <a:prstGeom prst="rect">
            <a:avLst/>
          </a:prstGeom>
          <a:noFill/>
          <a:ln>
            <a:noFill/>
          </a:ln>
        </p:spPr>
      </p:pic>
      <p:sp>
        <p:nvSpPr>
          <p:cNvPr id="120" name="Google Shape;120;p14"/>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TOKAMAKS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21" name="Google Shape;121;p14"/>
          <p:cNvSpPr txBox="1"/>
          <p:nvPr/>
        </p:nvSpPr>
        <p:spPr>
          <a:xfrm>
            <a:off x="1564850" y="68387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[Hartmut Zohm, 2015]</a:t>
            </a:r>
            <a:endParaRPr b="1" sz="1500">
              <a:solidFill>
                <a:srgbClr val="658AA9"/>
              </a:solidFill>
            </a:endParaRPr>
          </a:p>
        </p:txBody>
      </p:sp>
      <p:pic>
        <p:nvPicPr>
          <p:cNvPr id="122" name="Google Shape;122;p14"/>
          <p:cNvPicPr preferRelativeResize="0"/>
          <p:nvPr/>
        </p:nvPicPr>
        <p:blipFill>
          <a:blip r:embed="rId6">
            <a:alphaModFix/>
          </a:blip>
          <a:stretch>
            <a:fillRect/>
          </a:stretch>
        </p:blipFill>
        <p:spPr>
          <a:xfrm>
            <a:off x="6653175" y="7042162"/>
            <a:ext cx="9572025" cy="928800"/>
          </a:xfrm>
          <a:prstGeom prst="rect">
            <a:avLst/>
          </a:prstGeom>
          <a:noFill/>
          <a:ln cap="flat" cmpd="sng" w="38100">
            <a:solidFill>
              <a:srgbClr val="FF0000"/>
            </a:solidFill>
            <a:prstDash val="solid"/>
            <a:round/>
            <a:headEnd len="sm" w="sm" type="none"/>
            <a:tailEnd len="sm" w="sm" type="none"/>
          </a:ln>
        </p:spPr>
      </p:pic>
      <p:sp>
        <p:nvSpPr>
          <p:cNvPr id="123" name="Google Shape;123;p14"/>
          <p:cNvSpPr/>
          <p:nvPr/>
        </p:nvSpPr>
        <p:spPr>
          <a:xfrm>
            <a:off x="12703675" y="7071725"/>
            <a:ext cx="550500" cy="5646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8737325" y="2611300"/>
            <a:ext cx="2575200" cy="1002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α</a:t>
            </a:r>
            <a:r>
              <a:rPr baseline="-25000" lang="en-GB" sz="3100"/>
              <a:t>R</a:t>
            </a:r>
            <a:r>
              <a:rPr lang="en-GB" sz="3100"/>
              <a:t> ~ 2.22</a:t>
            </a:r>
            <a:endParaRPr sz="3100"/>
          </a:p>
        </p:txBody>
      </p:sp>
      <p:sp>
        <p:nvSpPr>
          <p:cNvPr id="125" name="Google Shape;125;p14"/>
          <p:cNvSpPr/>
          <p:nvPr/>
        </p:nvSpPr>
        <p:spPr>
          <a:xfrm>
            <a:off x="13254175" y="2611300"/>
            <a:ext cx="2575200" cy="1002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α</a:t>
            </a:r>
            <a:r>
              <a:rPr baseline="-25000" lang="en-GB" sz="3100"/>
              <a:t>R</a:t>
            </a:r>
            <a:r>
              <a:rPr lang="en-GB" sz="3100"/>
              <a:t> ~ 1.45</a:t>
            </a:r>
            <a:endParaRPr sz="3100"/>
          </a:p>
        </p:txBody>
      </p:sp>
      <p:cxnSp>
        <p:nvCxnSpPr>
          <p:cNvPr id="126" name="Google Shape;126;p14"/>
          <p:cNvCxnSpPr>
            <a:endCxn id="124" idx="2"/>
          </p:cNvCxnSpPr>
          <p:nvPr/>
        </p:nvCxnSpPr>
        <p:spPr>
          <a:xfrm rot="10800000">
            <a:off x="10024925" y="3613600"/>
            <a:ext cx="2954100" cy="3458100"/>
          </a:xfrm>
          <a:prstGeom prst="straightConnector1">
            <a:avLst/>
          </a:prstGeom>
          <a:noFill/>
          <a:ln cap="flat" cmpd="sng" w="38100">
            <a:solidFill>
              <a:srgbClr val="CC0000"/>
            </a:solidFill>
            <a:prstDash val="solid"/>
            <a:round/>
            <a:headEnd len="med" w="med" type="none"/>
            <a:tailEnd len="med" w="med" type="triangle"/>
          </a:ln>
        </p:spPr>
      </p:cxnSp>
      <p:cxnSp>
        <p:nvCxnSpPr>
          <p:cNvPr id="127" name="Google Shape;127;p14"/>
          <p:cNvCxnSpPr>
            <a:stCxn id="123" idx="0"/>
            <a:endCxn id="125" idx="2"/>
          </p:cNvCxnSpPr>
          <p:nvPr/>
        </p:nvCxnSpPr>
        <p:spPr>
          <a:xfrm flipH="1" rot="10800000">
            <a:off x="12978925" y="3613625"/>
            <a:ext cx="1563000" cy="3458100"/>
          </a:xfrm>
          <a:prstGeom prst="straightConnector1">
            <a:avLst/>
          </a:prstGeom>
          <a:noFill/>
          <a:ln cap="flat" cmpd="sng" w="38100">
            <a:solidFill>
              <a:srgbClr val="CC0000"/>
            </a:solidFill>
            <a:prstDash val="solid"/>
            <a:round/>
            <a:headEnd len="med" w="med" type="none"/>
            <a:tailEnd len="med" w="med" type="triangle"/>
          </a:ln>
        </p:spPr>
      </p:cxnSp>
      <p:sp>
        <p:nvSpPr>
          <p:cNvPr id="128" name="Google Shape;128;p14"/>
          <p:cNvSpPr txBox="1"/>
          <p:nvPr/>
        </p:nvSpPr>
        <p:spPr>
          <a:xfrm>
            <a:off x="8737350" y="1842400"/>
            <a:ext cx="2575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t>STDB2</a:t>
            </a:r>
            <a:endParaRPr b="1" sz="2500"/>
          </a:p>
          <a:p>
            <a:pPr indent="0" lvl="0" marL="0" rtl="0" algn="ctr">
              <a:spcBef>
                <a:spcPts val="0"/>
              </a:spcBef>
              <a:spcAft>
                <a:spcPts val="0"/>
              </a:spcAft>
              <a:buNone/>
            </a:pPr>
            <a:r>
              <a:rPr b="1" lang="en-GB" sz="1800"/>
              <a:t>1998</a:t>
            </a:r>
            <a:endParaRPr b="1" sz="1800"/>
          </a:p>
        </p:txBody>
      </p:sp>
      <p:sp>
        <p:nvSpPr>
          <p:cNvPr id="129" name="Google Shape;129;p14"/>
          <p:cNvSpPr txBox="1"/>
          <p:nvPr/>
        </p:nvSpPr>
        <p:spPr>
          <a:xfrm>
            <a:off x="13254175" y="1861536"/>
            <a:ext cx="2575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t>STDB5</a:t>
            </a:r>
            <a:endParaRPr b="1" sz="2500"/>
          </a:p>
          <a:p>
            <a:pPr indent="0" lvl="0" marL="0" rtl="0" algn="ctr">
              <a:spcBef>
                <a:spcPts val="0"/>
              </a:spcBef>
              <a:spcAft>
                <a:spcPts val="0"/>
              </a:spcAft>
              <a:buNone/>
            </a:pPr>
            <a:r>
              <a:rPr b="1" lang="en-GB" sz="1800"/>
              <a:t>2021</a:t>
            </a:r>
            <a:endParaRPr b="1" sz="1800"/>
          </a:p>
        </p:txBody>
      </p:sp>
      <p:sp>
        <p:nvSpPr>
          <p:cNvPr id="130" name="Google Shape;130;p14"/>
          <p:cNvSpPr/>
          <p:nvPr/>
        </p:nvSpPr>
        <p:spPr>
          <a:xfrm>
            <a:off x="10024925" y="2089625"/>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WHY?</a:t>
            </a:r>
            <a:endParaRPr b="1" sz="4600"/>
          </a:p>
        </p:txBody>
      </p:sp>
      <p:sp>
        <p:nvSpPr>
          <p:cNvPr id="131" name="Google Shape;131;p14"/>
          <p:cNvSpPr/>
          <p:nvPr/>
        </p:nvSpPr>
        <p:spPr>
          <a:xfrm>
            <a:off x="11574600" y="4126100"/>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PHYSICS?</a:t>
            </a:r>
            <a:endParaRPr b="1" sz="4600"/>
          </a:p>
        </p:txBody>
      </p:sp>
      <p:sp>
        <p:nvSpPr>
          <p:cNvPr id="132" name="Google Shape;132;p14"/>
          <p:cNvSpPr/>
          <p:nvPr/>
        </p:nvSpPr>
        <p:spPr>
          <a:xfrm>
            <a:off x="8931488" y="3394975"/>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DATA?</a:t>
            </a:r>
            <a:endParaRPr b="1" sz="4600"/>
          </a:p>
        </p:txBody>
      </p:sp>
      <p:sp>
        <p:nvSpPr>
          <p:cNvPr id="133" name="Google Shape;133;p14"/>
          <p:cNvSpPr txBox="1"/>
          <p:nvPr/>
        </p:nvSpPr>
        <p:spPr>
          <a:xfrm>
            <a:off x="8522750" y="1165225"/>
            <a:ext cx="7611000" cy="569400"/>
          </a:xfrm>
          <a:prstGeom prst="rect">
            <a:avLst/>
          </a:prstGeom>
          <a:noFill/>
          <a:ln cap="flat" cmpd="sng" w="28575">
            <a:solidFill>
              <a:srgbClr val="658AA9"/>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t>H-mode (EMLy subset) confinement database</a:t>
            </a:r>
            <a:endParaRPr sz="1800"/>
          </a:p>
        </p:txBody>
      </p:sp>
      <p:sp>
        <p:nvSpPr>
          <p:cNvPr id="134" name="Google Shape;134;p14"/>
          <p:cNvSpPr/>
          <p:nvPr/>
        </p:nvSpPr>
        <p:spPr>
          <a:xfrm>
            <a:off x="8949025" y="5421500"/>
            <a:ext cx="81444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WHAT CAN WE LEARN</a:t>
            </a:r>
            <a:r>
              <a:rPr b="1" lang="en-GB" sz="4600"/>
              <a:t>?</a:t>
            </a:r>
            <a:endParaRPr b="1" sz="4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4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4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53" name="Google Shape;753;p4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54" name="Google Shape;754;p4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41"/>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56" name="Google Shape;756;p41"/>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57" name="Google Shape;757;p4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58" name="Google Shape;758;p41"/>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PREDICTIONS IN NEW DEVICES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59" name="Google Shape;759;p41"/>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760" name="Google Shape;760;p41"/>
          <p:cNvPicPr preferRelativeResize="0"/>
          <p:nvPr/>
        </p:nvPicPr>
        <p:blipFill>
          <a:blip r:embed="rId5">
            <a:alphaModFix/>
          </a:blip>
          <a:stretch>
            <a:fillRect/>
          </a:stretch>
        </p:blipFill>
        <p:spPr>
          <a:xfrm>
            <a:off x="869738" y="2560275"/>
            <a:ext cx="15599223" cy="2396596"/>
          </a:xfrm>
          <a:prstGeom prst="rect">
            <a:avLst/>
          </a:prstGeom>
          <a:noFill/>
          <a:ln>
            <a:noFill/>
          </a:ln>
        </p:spPr>
      </p:pic>
      <p:sp>
        <p:nvSpPr>
          <p:cNvPr id="761" name="Google Shape;761;p41"/>
          <p:cNvSpPr/>
          <p:nvPr/>
        </p:nvSpPr>
        <p:spPr>
          <a:xfrm>
            <a:off x="6551938" y="51709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UNAFFECTED</a:t>
            </a:r>
            <a:endParaRPr b="1" sz="3400"/>
          </a:p>
        </p:txBody>
      </p:sp>
      <p:pic>
        <p:nvPicPr>
          <p:cNvPr id="762" name="Google Shape;762;p41"/>
          <p:cNvPicPr preferRelativeResize="0"/>
          <p:nvPr/>
        </p:nvPicPr>
        <p:blipFill>
          <a:blip r:embed="rId6">
            <a:alphaModFix/>
          </a:blip>
          <a:stretch>
            <a:fillRect/>
          </a:stretch>
        </p:blipFill>
        <p:spPr>
          <a:xfrm>
            <a:off x="1373188" y="6283663"/>
            <a:ext cx="14592300" cy="1076325"/>
          </a:xfrm>
          <a:prstGeom prst="rect">
            <a:avLst/>
          </a:prstGeom>
          <a:noFill/>
          <a:ln cap="flat" cmpd="sng" w="38100">
            <a:solidFill>
              <a:srgbClr val="658AA9"/>
            </a:solidFill>
            <a:prstDash val="solid"/>
            <a:round/>
            <a:headEnd len="sm" w="sm" type="none"/>
            <a:tailEnd len="sm" w="sm" type="none"/>
          </a:ln>
        </p:spPr>
      </p:pic>
      <p:sp>
        <p:nvSpPr>
          <p:cNvPr id="763" name="Google Shape;763;p41"/>
          <p:cNvSpPr/>
          <p:nvPr/>
        </p:nvSpPr>
        <p:spPr>
          <a:xfrm>
            <a:off x="10921775" y="2540250"/>
            <a:ext cx="4363200" cy="928800"/>
          </a:xfrm>
          <a:prstGeom prst="rect">
            <a:avLst/>
          </a:prstGeom>
          <a:noFill/>
          <a:ln cap="flat" cmpd="sng" w="762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2"/>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769" name="Google Shape;769;p4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70" name="Google Shape;770;p4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771" name="Google Shape;771;p4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72" name="Google Shape;772;p4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73" name="Google Shape;773;p42"/>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774" name="Google Shape;774;p42"/>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775" name="Google Shape;775;p42"/>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776" name="Google Shape;776;p42"/>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a:t>
            </a:r>
            <a:r>
              <a:rPr b="1" lang="en-GB" sz="2800">
                <a:solidFill>
                  <a:schemeClr val="dk1"/>
                </a:solidFill>
              </a:rPr>
              <a:t>PHYSICS</a:t>
            </a:r>
            <a:endParaRPr sz="2200"/>
          </a:p>
        </p:txBody>
      </p:sp>
      <p:cxnSp>
        <p:nvCxnSpPr>
          <p:cNvPr id="777" name="Google Shape;777;p42"/>
          <p:cNvCxnSpPr>
            <a:stCxn id="773" idx="3"/>
            <a:endCxn id="774"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778" name="Google Shape;778;p42"/>
          <p:cNvCxnSpPr>
            <a:stCxn id="774" idx="3"/>
            <a:endCxn id="775"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779" name="Google Shape;779;p42"/>
          <p:cNvCxnSpPr>
            <a:stCxn id="775" idx="3"/>
            <a:endCxn id="776"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780" name="Google Shape;780;p42"/>
          <p:cNvSpPr/>
          <p:nvPr/>
        </p:nvSpPr>
        <p:spPr>
          <a:xfrm rot="-3451110">
            <a:off x="11976228" y="7071947"/>
            <a:ext cx="2173633" cy="1217979"/>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classify / label them.</a:t>
            </a:r>
            <a:endParaRPr sz="1900">
              <a:solidFill>
                <a:srgbClr val="FFD966"/>
              </a:solidFill>
            </a:endParaRPr>
          </a:p>
        </p:txBody>
      </p:sp>
      <p:sp>
        <p:nvSpPr>
          <p:cNvPr id="782" name="Google Shape;782;p42"/>
          <p:cNvSpPr txBox="1"/>
          <p:nvPr/>
        </p:nvSpPr>
        <p:spPr>
          <a:xfrm>
            <a:off x="5482450" y="6516475"/>
            <a:ext cx="2533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but not entirely.</a:t>
            </a:r>
            <a:endParaRPr sz="1900">
              <a:solidFill>
                <a:srgbClr val="FFD966"/>
              </a:solidFill>
            </a:endParaRPr>
          </a:p>
        </p:txBody>
      </p:sp>
      <p:sp>
        <p:nvSpPr>
          <p:cNvPr id="783" name="Google Shape;783;p42"/>
          <p:cNvSpPr txBox="1"/>
          <p:nvPr/>
        </p:nvSpPr>
        <p:spPr>
          <a:xfrm>
            <a:off x="95972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with only four variables.</a:t>
            </a:r>
            <a:endParaRPr sz="1900">
              <a:solidFill>
                <a:srgbClr val="FFD96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4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91" name="Google Shape;791;p4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92" name="Google Shape;792;p4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43"/>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94" name="Google Shape;794;p4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795" name="Google Shape;795;p43"/>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sp>
        <p:nvSpPr>
          <p:cNvPr id="796" name="Google Shape;796;p43"/>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Characteristic Clusters: main features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97" name="Google Shape;797;p43"/>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STDB5</a:t>
            </a:r>
            <a:endParaRPr b="1" sz="3400"/>
          </a:p>
        </p:txBody>
      </p:sp>
      <p:pic>
        <p:nvPicPr>
          <p:cNvPr id="798" name="Google Shape;798;p43"/>
          <p:cNvPicPr preferRelativeResize="0"/>
          <p:nvPr/>
        </p:nvPicPr>
        <p:blipFill>
          <a:blip r:embed="rId5">
            <a:alphaModFix/>
          </a:blip>
          <a:stretch>
            <a:fillRect/>
          </a:stretch>
        </p:blipFill>
        <p:spPr>
          <a:xfrm>
            <a:off x="620300" y="2572650"/>
            <a:ext cx="16173225" cy="56944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3" name="Shape 803"/>
        <p:cNvGrpSpPr/>
        <p:nvPr/>
      </p:nvGrpSpPr>
      <p:grpSpPr>
        <a:xfrm>
          <a:off x="0" y="0"/>
          <a:ext cx="0" cy="0"/>
          <a:chOff x="0" y="0"/>
          <a:chExt cx="0" cy="0"/>
        </a:xfrm>
      </p:grpSpPr>
      <p:sp>
        <p:nvSpPr>
          <p:cNvPr id="804" name="Google Shape;804;p4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4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06" name="Google Shape;806;p4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07" name="Google Shape;807;p4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8" name="Google Shape;808;p44"/>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809" name="Google Shape;809;p4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810" name="Google Shape;810;p44"/>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sp>
        <p:nvSpPr>
          <p:cNvPr id="811" name="Google Shape;811;p44"/>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Characteristic Clusters: main features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812" name="Google Shape;812;p44"/>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STDB5</a:t>
            </a:r>
            <a:endParaRPr b="1" sz="3400"/>
          </a:p>
        </p:txBody>
      </p:sp>
      <p:pic>
        <p:nvPicPr>
          <p:cNvPr id="813" name="Google Shape;813;p44"/>
          <p:cNvPicPr preferRelativeResize="0"/>
          <p:nvPr/>
        </p:nvPicPr>
        <p:blipFill>
          <a:blip r:embed="rId5">
            <a:alphaModFix/>
          </a:blip>
          <a:stretch>
            <a:fillRect/>
          </a:stretch>
        </p:blipFill>
        <p:spPr>
          <a:xfrm>
            <a:off x="249650" y="2361050"/>
            <a:ext cx="16869649" cy="5731775"/>
          </a:xfrm>
          <a:prstGeom prst="rect">
            <a:avLst/>
          </a:prstGeom>
          <a:noFill/>
          <a:ln>
            <a:noFill/>
          </a:ln>
        </p:spPr>
      </p:pic>
      <p:sp>
        <p:nvSpPr>
          <p:cNvPr id="814" name="Google Shape;814;p44"/>
          <p:cNvSpPr/>
          <p:nvPr/>
        </p:nvSpPr>
        <p:spPr>
          <a:xfrm rot="-5400000">
            <a:off x="-605200" y="4799375"/>
            <a:ext cx="1998600" cy="47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Average"/>
                <a:ea typeface="Average"/>
                <a:cs typeface="Average"/>
                <a:sym typeface="Average"/>
              </a:rPr>
              <a:t>BETA</a:t>
            </a:r>
            <a:endParaRPr sz="2300">
              <a:latin typeface="Average"/>
              <a:ea typeface="Average"/>
              <a:cs typeface="Average"/>
              <a:sym typeface="Average"/>
            </a:endParaRPr>
          </a:p>
        </p:txBody>
      </p:sp>
      <p:sp>
        <p:nvSpPr>
          <p:cNvPr id="815" name="Google Shape;815;p44"/>
          <p:cNvSpPr/>
          <p:nvPr/>
        </p:nvSpPr>
        <p:spPr>
          <a:xfrm>
            <a:off x="8822275" y="5094200"/>
            <a:ext cx="394200" cy="74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4"/>
          <p:cNvSpPr/>
          <p:nvPr/>
        </p:nvSpPr>
        <p:spPr>
          <a:xfrm rot="-5400000">
            <a:off x="7929200" y="4723175"/>
            <a:ext cx="1998600" cy="47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Average"/>
                <a:ea typeface="Average"/>
                <a:cs typeface="Average"/>
                <a:sym typeface="Average"/>
              </a:rPr>
              <a:t>BETA</a:t>
            </a:r>
            <a:endParaRPr sz="2300">
              <a:latin typeface="Average"/>
              <a:ea typeface="Average"/>
              <a:cs typeface="Average"/>
              <a:sym typeface="Averag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45"/>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4" name="Google Shape;824;p4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25" name="Google Shape;825;p45"/>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45"/>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827" name="Google Shape;827;p4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28" name="Google Shape;828;p45"/>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Dimensionless Scaling and the Normalized Ion Gyroradius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829" name="Google Shape;829;p45"/>
          <p:cNvPicPr preferRelativeResize="0"/>
          <p:nvPr/>
        </p:nvPicPr>
        <p:blipFill>
          <a:blip r:embed="rId4">
            <a:alphaModFix/>
          </a:blip>
          <a:stretch>
            <a:fillRect/>
          </a:stretch>
        </p:blipFill>
        <p:spPr>
          <a:xfrm>
            <a:off x="474600" y="2785275"/>
            <a:ext cx="7316975" cy="1153350"/>
          </a:xfrm>
          <a:prstGeom prst="rect">
            <a:avLst/>
          </a:prstGeom>
          <a:noFill/>
          <a:ln cap="flat" cmpd="sng" w="9525">
            <a:solidFill>
              <a:schemeClr val="lt1"/>
            </a:solidFill>
            <a:prstDash val="solid"/>
            <a:round/>
            <a:headEnd len="sm" w="sm" type="none"/>
            <a:tailEnd len="sm" w="sm" type="none"/>
          </a:ln>
        </p:spPr>
      </p:pic>
      <p:pic>
        <p:nvPicPr>
          <p:cNvPr id="830" name="Google Shape;830;p45"/>
          <p:cNvPicPr preferRelativeResize="0"/>
          <p:nvPr/>
        </p:nvPicPr>
        <p:blipFill>
          <a:blip r:embed="rId5">
            <a:alphaModFix/>
          </a:blip>
          <a:stretch>
            <a:fillRect/>
          </a:stretch>
        </p:blipFill>
        <p:spPr>
          <a:xfrm>
            <a:off x="9403350" y="2988600"/>
            <a:ext cx="2255987" cy="746700"/>
          </a:xfrm>
          <a:prstGeom prst="rect">
            <a:avLst/>
          </a:prstGeom>
          <a:noFill/>
          <a:ln cap="flat" cmpd="sng" w="9525">
            <a:solidFill>
              <a:schemeClr val="lt1"/>
            </a:solidFill>
            <a:prstDash val="solid"/>
            <a:round/>
            <a:headEnd len="sm" w="sm" type="none"/>
            <a:tailEnd len="sm" w="sm" type="none"/>
          </a:ln>
        </p:spPr>
      </p:pic>
      <p:sp>
        <p:nvSpPr>
          <p:cNvPr id="831" name="Google Shape;831;p45"/>
          <p:cNvSpPr txBox="1"/>
          <p:nvPr/>
        </p:nvSpPr>
        <p:spPr>
          <a:xfrm>
            <a:off x="8116225" y="3204150"/>
            <a:ext cx="889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with</a:t>
            </a:r>
            <a:endParaRPr sz="2100"/>
          </a:p>
        </p:txBody>
      </p:sp>
      <p:pic>
        <p:nvPicPr>
          <p:cNvPr id="832" name="Google Shape;832;p45"/>
          <p:cNvPicPr preferRelativeResize="0"/>
          <p:nvPr/>
        </p:nvPicPr>
        <p:blipFill rotWithShape="1">
          <a:blip r:embed="rId6">
            <a:alphaModFix/>
          </a:blip>
          <a:srcRect b="9387" l="0" r="0" t="0"/>
          <a:stretch/>
        </p:blipFill>
        <p:spPr>
          <a:xfrm>
            <a:off x="13019825" y="2988587"/>
            <a:ext cx="2683137" cy="686325"/>
          </a:xfrm>
          <a:prstGeom prst="rect">
            <a:avLst/>
          </a:prstGeom>
          <a:noFill/>
          <a:ln>
            <a:noFill/>
          </a:ln>
        </p:spPr>
      </p:pic>
      <p:sp>
        <p:nvSpPr>
          <p:cNvPr id="833" name="Google Shape;833;p45"/>
          <p:cNvSpPr/>
          <p:nvPr/>
        </p:nvSpPr>
        <p:spPr>
          <a:xfrm>
            <a:off x="12752500" y="2724225"/>
            <a:ext cx="3177900" cy="1153500"/>
          </a:xfrm>
          <a:prstGeom prst="rect">
            <a:avLst/>
          </a:prstGeom>
          <a:noFill/>
          <a:ln cap="flat" cmpd="sng" w="762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5"/>
          <p:cNvSpPr txBox="1"/>
          <p:nvPr/>
        </p:nvSpPr>
        <p:spPr>
          <a:xfrm>
            <a:off x="14697600" y="3886200"/>
            <a:ext cx="1695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H-mode</a:t>
            </a:r>
            <a:endParaRPr sz="2100"/>
          </a:p>
        </p:txBody>
      </p:sp>
      <p:pic>
        <p:nvPicPr>
          <p:cNvPr id="835" name="Google Shape;835;p45"/>
          <p:cNvPicPr preferRelativeResize="0"/>
          <p:nvPr/>
        </p:nvPicPr>
        <p:blipFill rotWithShape="1">
          <a:blip r:embed="rId7">
            <a:alphaModFix/>
          </a:blip>
          <a:srcRect b="3166" l="0" r="0" t="0"/>
          <a:stretch/>
        </p:blipFill>
        <p:spPr>
          <a:xfrm>
            <a:off x="2323425" y="4603425"/>
            <a:ext cx="11083676" cy="3650025"/>
          </a:xfrm>
          <a:prstGeom prst="rect">
            <a:avLst/>
          </a:prstGeom>
          <a:noFill/>
          <a:ln>
            <a:noFill/>
          </a:ln>
        </p:spPr>
      </p:pic>
      <p:sp>
        <p:nvSpPr>
          <p:cNvPr id="836" name="Google Shape;836;p45"/>
          <p:cNvSpPr txBox="1"/>
          <p:nvPr/>
        </p:nvSpPr>
        <p:spPr>
          <a:xfrm>
            <a:off x="726325" y="4151525"/>
            <a:ext cx="5165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characteristic turbulence scale length </a:t>
            </a:r>
            <a:endParaRPr sz="2100"/>
          </a:p>
        </p:txBody>
      </p:sp>
      <p:sp>
        <p:nvSpPr>
          <p:cNvPr id="837" name="Google Shape;837;p45"/>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a:t>
            </a:r>
            <a:r>
              <a:rPr b="1" lang="en-GB" sz="1500">
                <a:solidFill>
                  <a:srgbClr val="658AA9"/>
                </a:solidFill>
              </a:rPr>
              <a:t>G. Verdoolaege et al.,</a:t>
            </a:r>
            <a:r>
              <a:rPr b="1" lang="en-GB" sz="1500">
                <a:solidFill>
                  <a:srgbClr val="658AA9"/>
                </a:solidFill>
              </a:rPr>
              <a:t> 2021]</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[I. P. E. G. et al., 1999]</a:t>
            </a:r>
            <a:endParaRPr b="1" sz="1500">
              <a:solidFill>
                <a:srgbClr val="658AA9"/>
              </a:solidFill>
            </a:endParaRPr>
          </a:p>
        </p:txBody>
      </p:sp>
      <p:pic>
        <p:nvPicPr>
          <p:cNvPr id="838" name="Google Shape;838;p45"/>
          <p:cNvPicPr preferRelativeResize="0"/>
          <p:nvPr/>
        </p:nvPicPr>
        <p:blipFill>
          <a:blip r:embed="rId8">
            <a:alphaModFix/>
          </a:blip>
          <a:stretch>
            <a:fillRect/>
          </a:stretch>
        </p:blipFill>
        <p:spPr>
          <a:xfrm>
            <a:off x="5681413" y="3938633"/>
            <a:ext cx="2683125" cy="819218"/>
          </a:xfrm>
          <a:prstGeom prst="rect">
            <a:avLst/>
          </a:prstGeom>
          <a:noFill/>
          <a:ln>
            <a:noFill/>
          </a:ln>
        </p:spPr>
      </p:pic>
      <p:pic>
        <p:nvPicPr>
          <p:cNvPr id="839" name="Google Shape;839;p45"/>
          <p:cNvPicPr preferRelativeResize="0"/>
          <p:nvPr>
            <p:ph idx="2" type="pic"/>
          </p:nvPr>
        </p:nvPicPr>
        <p:blipFill rotWithShape="1">
          <a:blip r:embed="rId9">
            <a:alphaModFix/>
          </a:blip>
          <a:srcRect b="699" l="0" r="0" t="709"/>
          <a:stretch/>
        </p:blipFill>
        <p:spPr>
          <a:xfrm>
            <a:off x="7526338" y="8307500"/>
            <a:ext cx="2285998" cy="928801"/>
          </a:xfrm>
          <a:prstGeom prst="rect">
            <a:avLst/>
          </a:prstGeom>
          <a:noFill/>
          <a:ln>
            <a:noFill/>
          </a:ln>
        </p:spPr>
      </p:pic>
      <p:sp>
        <p:nvSpPr>
          <p:cNvPr id="840" name="Google Shape;840;p45"/>
          <p:cNvSpPr/>
          <p:nvPr/>
        </p:nvSpPr>
        <p:spPr>
          <a:xfrm>
            <a:off x="51097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STDB2</a:t>
            </a:r>
            <a:endParaRPr sz="2700"/>
          </a:p>
        </p:txBody>
      </p:sp>
      <p:sp>
        <p:nvSpPr>
          <p:cNvPr id="841" name="Google Shape;841;p45"/>
          <p:cNvSpPr/>
          <p:nvPr/>
        </p:nvSpPr>
        <p:spPr>
          <a:xfrm>
            <a:off x="65575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STDB5</a:t>
            </a:r>
            <a:endParaRPr sz="2700"/>
          </a:p>
        </p:txBody>
      </p:sp>
      <p:sp>
        <p:nvSpPr>
          <p:cNvPr id="842" name="Google Shape;842;p45"/>
          <p:cNvSpPr/>
          <p:nvPr/>
        </p:nvSpPr>
        <p:spPr>
          <a:xfrm>
            <a:off x="79291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Decr.</a:t>
            </a:r>
            <a:endParaRPr sz="2700"/>
          </a:p>
        </p:txBody>
      </p:sp>
      <p:sp>
        <p:nvSpPr>
          <p:cNvPr id="843" name="Google Shape;843;p45"/>
          <p:cNvSpPr/>
          <p:nvPr/>
        </p:nvSpPr>
        <p:spPr>
          <a:xfrm>
            <a:off x="108247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solidFill>
                  <a:schemeClr val="dk1"/>
                </a:solidFill>
              </a:rPr>
              <a:t>Decr.</a:t>
            </a:r>
            <a:endParaRPr sz="2700"/>
          </a:p>
        </p:txBody>
      </p:sp>
      <p:sp>
        <p:nvSpPr>
          <p:cNvPr id="844" name="Google Shape;844;p45"/>
          <p:cNvSpPr/>
          <p:nvPr/>
        </p:nvSpPr>
        <p:spPr>
          <a:xfrm>
            <a:off x="93769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Unaff.</a:t>
            </a:r>
            <a:endParaRPr sz="2700"/>
          </a:p>
        </p:txBody>
      </p:sp>
      <p:sp>
        <p:nvSpPr>
          <p:cNvPr id="845" name="Google Shape;845;p45"/>
          <p:cNvSpPr/>
          <p:nvPr/>
        </p:nvSpPr>
        <p:spPr>
          <a:xfrm>
            <a:off x="121963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solidFill>
                  <a:schemeClr val="dk1"/>
                </a:solidFill>
              </a:rPr>
              <a:t>Unaff.</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0" name="Shape 850"/>
        <p:cNvGrpSpPr/>
        <p:nvPr/>
      </p:nvGrpSpPr>
      <p:grpSpPr>
        <a:xfrm>
          <a:off x="0" y="0"/>
          <a:ext cx="0" cy="0"/>
          <a:chOff x="0" y="0"/>
          <a:chExt cx="0" cy="0"/>
        </a:xfrm>
      </p:grpSpPr>
      <p:sp>
        <p:nvSpPr>
          <p:cNvPr id="851" name="Google Shape;851;p46"/>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46"/>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53" name="Google Shape;853;p4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54" name="Google Shape;854;p46"/>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5" name="Google Shape;855;p46"/>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856" name="Google Shape;856;p4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57" name="Google Shape;857;p46"/>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rgbClr val="FF0000"/>
                </a:solidFill>
              </a:rPr>
              <a:t>Dimensionless Scaling and the Normalized Ion Gyroradius</a:t>
            </a:r>
            <a:endParaRPr b="1" sz="4500">
              <a:solidFill>
                <a:srgbClr val="FF0000"/>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858" name="Google Shape;858;p46"/>
          <p:cNvPicPr preferRelativeResize="0"/>
          <p:nvPr/>
        </p:nvPicPr>
        <p:blipFill>
          <a:blip r:embed="rId4">
            <a:alphaModFix/>
          </a:blip>
          <a:stretch>
            <a:fillRect/>
          </a:stretch>
        </p:blipFill>
        <p:spPr>
          <a:xfrm>
            <a:off x="474600" y="2785275"/>
            <a:ext cx="7316975" cy="1153350"/>
          </a:xfrm>
          <a:prstGeom prst="rect">
            <a:avLst/>
          </a:prstGeom>
          <a:noFill/>
          <a:ln cap="flat" cmpd="sng" w="9525">
            <a:solidFill>
              <a:schemeClr val="lt1"/>
            </a:solidFill>
            <a:prstDash val="solid"/>
            <a:round/>
            <a:headEnd len="sm" w="sm" type="none"/>
            <a:tailEnd len="sm" w="sm" type="none"/>
          </a:ln>
        </p:spPr>
      </p:pic>
      <p:sp>
        <p:nvSpPr>
          <p:cNvPr id="859" name="Google Shape;859;p46"/>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[G. Verdoolaege et al., 2021]</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[I. P. E. G. et al., 1999]</a:t>
            </a:r>
            <a:endParaRPr b="1" sz="1500">
              <a:solidFill>
                <a:srgbClr val="658AA9"/>
              </a:solidFill>
            </a:endParaRPr>
          </a:p>
        </p:txBody>
      </p:sp>
      <p:pic>
        <p:nvPicPr>
          <p:cNvPr id="860" name="Google Shape;860;p46"/>
          <p:cNvPicPr preferRelativeResize="0"/>
          <p:nvPr/>
        </p:nvPicPr>
        <p:blipFill>
          <a:blip r:embed="rId5">
            <a:alphaModFix/>
          </a:blip>
          <a:stretch>
            <a:fillRect/>
          </a:stretch>
        </p:blipFill>
        <p:spPr>
          <a:xfrm>
            <a:off x="1926275" y="4061275"/>
            <a:ext cx="12487275" cy="1038225"/>
          </a:xfrm>
          <a:prstGeom prst="rect">
            <a:avLst/>
          </a:prstGeom>
          <a:noFill/>
          <a:ln cap="flat" cmpd="sng" w="38100">
            <a:solidFill>
              <a:srgbClr val="658AA9"/>
            </a:solidFill>
            <a:prstDash val="dash"/>
            <a:round/>
            <a:headEnd len="sm" w="sm" type="none"/>
            <a:tailEnd len="sm" w="sm" type="none"/>
          </a:ln>
        </p:spPr>
      </p:pic>
      <p:pic>
        <p:nvPicPr>
          <p:cNvPr id="861" name="Google Shape;861;p46"/>
          <p:cNvPicPr preferRelativeResize="0"/>
          <p:nvPr/>
        </p:nvPicPr>
        <p:blipFill>
          <a:blip r:embed="rId6">
            <a:alphaModFix/>
          </a:blip>
          <a:stretch>
            <a:fillRect/>
          </a:stretch>
        </p:blipFill>
        <p:spPr>
          <a:xfrm>
            <a:off x="3053350" y="5492014"/>
            <a:ext cx="10142427" cy="3348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6" name="Shape 866"/>
        <p:cNvGrpSpPr/>
        <p:nvPr/>
      </p:nvGrpSpPr>
      <p:grpSpPr>
        <a:xfrm>
          <a:off x="0" y="0"/>
          <a:ext cx="0" cy="0"/>
          <a:chOff x="0" y="0"/>
          <a:chExt cx="0" cy="0"/>
        </a:xfrm>
      </p:grpSpPr>
      <p:sp>
        <p:nvSpPr>
          <p:cNvPr id="867" name="Google Shape;867;p4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4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69" name="Google Shape;869;p4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70" name="Google Shape;870;p4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1" name="Google Shape;871;p4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72" name="Google Shape;872;p4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73" name="Google Shape;873;p4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74" name="Google Shape;874;p47"/>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875" name="Google Shape;875;p47"/>
          <p:cNvPicPr preferRelativeResize="0"/>
          <p:nvPr/>
        </p:nvPicPr>
        <p:blipFill>
          <a:blip r:embed="rId5">
            <a:alphaModFix/>
          </a:blip>
          <a:stretch>
            <a:fillRect/>
          </a:stretch>
        </p:blipFill>
        <p:spPr>
          <a:xfrm>
            <a:off x="3954614" y="2478577"/>
            <a:ext cx="11518924" cy="5711401"/>
          </a:xfrm>
          <a:prstGeom prst="rect">
            <a:avLst/>
          </a:prstGeom>
          <a:noFill/>
          <a:ln>
            <a:noFill/>
          </a:ln>
        </p:spPr>
      </p:pic>
      <p:sp>
        <p:nvSpPr>
          <p:cNvPr id="876" name="Google Shape;876;p47"/>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STDB5</a:t>
            </a:r>
            <a:endParaRPr b="1" sz="3400"/>
          </a:p>
        </p:txBody>
      </p:sp>
      <p:pic>
        <p:nvPicPr>
          <p:cNvPr id="877" name="Google Shape;877;p47"/>
          <p:cNvPicPr preferRelativeResize="0"/>
          <p:nvPr/>
        </p:nvPicPr>
        <p:blipFill>
          <a:blip r:embed="rId6">
            <a:alphaModFix/>
          </a:blip>
          <a:stretch>
            <a:fillRect/>
          </a:stretch>
        </p:blipFill>
        <p:spPr>
          <a:xfrm>
            <a:off x="1021763" y="3756663"/>
            <a:ext cx="2647950" cy="1857375"/>
          </a:xfrm>
          <a:prstGeom prst="rect">
            <a:avLst/>
          </a:prstGeom>
          <a:noFill/>
          <a:ln>
            <a:noFill/>
          </a:ln>
        </p:spPr>
      </p:pic>
      <p:sp>
        <p:nvSpPr>
          <p:cNvPr id="878" name="Google Shape;878;p47"/>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rgbClr val="FF0000"/>
                </a:solidFill>
              </a:rPr>
              <a:t>DENSITY LIMIT</a:t>
            </a:r>
            <a:endParaRPr b="1" sz="4500">
              <a:solidFill>
                <a:srgbClr val="FF0000"/>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4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86" name="Google Shape;886;p4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87" name="Google Shape;887;p4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8" name="Google Shape;888;p48"/>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889" name="Google Shape;889;p4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90" name="Google Shape;890;p48"/>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DENSITY LIMIT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891" name="Google Shape;891;p48"/>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892" name="Google Shape;892;p48"/>
          <p:cNvPicPr preferRelativeResize="0"/>
          <p:nvPr/>
        </p:nvPicPr>
        <p:blipFill>
          <a:blip r:embed="rId4">
            <a:alphaModFix/>
          </a:blip>
          <a:stretch>
            <a:fillRect/>
          </a:stretch>
        </p:blipFill>
        <p:spPr>
          <a:xfrm>
            <a:off x="1573925" y="2307900"/>
            <a:ext cx="14610100" cy="5677399"/>
          </a:xfrm>
          <a:prstGeom prst="rect">
            <a:avLst/>
          </a:prstGeom>
          <a:noFill/>
          <a:ln>
            <a:noFill/>
          </a:ln>
        </p:spPr>
      </p:pic>
      <p:sp>
        <p:nvSpPr>
          <p:cNvPr id="893" name="Google Shape;893;p48"/>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a:t>
            </a:r>
            <a:r>
              <a:rPr b="1" lang="en-GB" sz="3400"/>
              <a:t>STDB5</a:t>
            </a:r>
            <a:endParaRPr b="1" sz="3400"/>
          </a:p>
        </p:txBody>
      </p:sp>
      <p:pic>
        <p:nvPicPr>
          <p:cNvPr id="894" name="Google Shape;894;p48"/>
          <p:cNvPicPr preferRelativeResize="0"/>
          <p:nvPr/>
        </p:nvPicPr>
        <p:blipFill rotWithShape="1">
          <a:blip r:embed="rId5">
            <a:alphaModFix/>
          </a:blip>
          <a:srcRect b="18327" l="0" r="0" t="20088"/>
          <a:stretch/>
        </p:blipFill>
        <p:spPr>
          <a:xfrm>
            <a:off x="7297750" y="1493850"/>
            <a:ext cx="2286475" cy="987700"/>
          </a:xfrm>
          <a:prstGeom prst="rect">
            <a:avLst/>
          </a:prstGeom>
          <a:noFill/>
          <a:ln cap="flat" cmpd="sng" w="38100">
            <a:solidFill>
              <a:srgbClr val="FF0000"/>
            </a:solidFill>
            <a:prstDash val="solid"/>
            <a:round/>
            <a:headEnd len="sm" w="sm" type="none"/>
            <a:tailEnd len="sm" w="sm" type="none"/>
          </a:ln>
        </p:spPr>
      </p:pic>
      <p:pic>
        <p:nvPicPr>
          <p:cNvPr id="895" name="Google Shape;895;p48"/>
          <p:cNvPicPr preferRelativeResize="0"/>
          <p:nvPr>
            <p:ph idx="2" type="pic"/>
          </p:nvPr>
        </p:nvPicPr>
        <p:blipFill rotWithShape="1">
          <a:blip r:embed="rId6">
            <a:alphaModFix/>
          </a:blip>
          <a:srcRect b="699" l="0" r="0" t="709"/>
          <a:stretch/>
        </p:blipFill>
        <p:spPr>
          <a:xfrm>
            <a:off x="7526338" y="8307500"/>
            <a:ext cx="2285998" cy="928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Conclusions</a:t>
            </a:r>
            <a:endParaRPr sz="4300" u="none"/>
          </a:p>
        </p:txBody>
      </p:sp>
      <p:sp>
        <p:nvSpPr>
          <p:cNvPr id="902" name="Google Shape;902;p49"/>
          <p:cNvSpPr/>
          <p:nvPr>
            <p:ph idx="2" type="pic"/>
          </p:nvPr>
        </p:nvSpPr>
        <p:spPr>
          <a:xfrm>
            <a:off x="3200400" y="8366400"/>
            <a:ext cx="2286000" cy="928800"/>
          </a:xfrm>
          <a:prstGeom prst="rect">
            <a:avLst/>
          </a:prstGeom>
        </p:spPr>
      </p:sp>
      <p:sp>
        <p:nvSpPr>
          <p:cNvPr id="903" name="Google Shape;903;p49"/>
          <p:cNvSpPr/>
          <p:nvPr>
            <p:ph idx="3" type="pic"/>
          </p:nvPr>
        </p:nvSpPr>
        <p:spPr>
          <a:xfrm>
            <a:off x="5713200" y="8366400"/>
            <a:ext cx="2286000" cy="928800"/>
          </a:xfrm>
          <a:prstGeom prst="rect">
            <a:avLst/>
          </a:prstGeom>
        </p:spPr>
      </p:sp>
      <p:sp>
        <p:nvSpPr>
          <p:cNvPr id="904" name="Google Shape;904;p49"/>
          <p:cNvSpPr/>
          <p:nvPr>
            <p:ph idx="4" type="pic"/>
          </p:nvPr>
        </p:nvSpPr>
        <p:spPr>
          <a:xfrm>
            <a:off x="8229600" y="8366400"/>
            <a:ext cx="2322000" cy="928800"/>
          </a:xfrm>
          <a:prstGeom prst="rect">
            <a:avLst/>
          </a:prstGeom>
        </p:spPr>
      </p:sp>
      <p:sp>
        <p:nvSpPr>
          <p:cNvPr id="905" name="Google Shape;905;p49"/>
          <p:cNvSpPr/>
          <p:nvPr>
            <p:ph idx="5" type="pic"/>
          </p:nvPr>
        </p:nvSpPr>
        <p:spPr>
          <a:xfrm>
            <a:off x="10746000" y="8366400"/>
            <a:ext cx="2322000" cy="928800"/>
          </a:xfrm>
          <a:prstGeom prst="rect">
            <a:avLst/>
          </a:prstGeom>
        </p:spPr>
      </p:sp>
      <p:sp>
        <p:nvSpPr>
          <p:cNvPr id="906" name="Google Shape;906;p4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07" name="Google Shape;907;p4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908" name="Google Shape;908;p4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09" name="Google Shape;909;p4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910" name="Google Shape;910;p49"/>
          <p:cNvSpPr/>
          <p:nvPr/>
        </p:nvSpPr>
        <p:spPr>
          <a:xfrm>
            <a:off x="8203900" y="6450650"/>
            <a:ext cx="5490900" cy="1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                     </a:t>
            </a:r>
            <a:r>
              <a:rPr lang="en-GB" sz="4300" u="none"/>
              <a:t>a</a:t>
            </a:r>
            <a:r>
              <a:rPr lang="en-GB" sz="4300" u="none"/>
              <a:t>nd Further Work</a:t>
            </a:r>
            <a:endParaRPr sz="4300" u="none"/>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5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5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19" name="Google Shape;919;p5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920" name="Google Shape;920;p5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1" name="Google Shape;921;p5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922" name="Google Shape;922;p5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23" name="Google Shape;923;p5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924" name="Google Shape;924;p50"/>
          <p:cNvSpPr/>
          <p:nvPr/>
        </p:nvSpPr>
        <p:spPr>
          <a:xfrm>
            <a:off x="112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CONCLUSIONS</a:t>
            </a:r>
            <a:endParaRPr b="1" sz="3400"/>
          </a:p>
        </p:txBody>
      </p:sp>
      <p:sp>
        <p:nvSpPr>
          <p:cNvPr id="925" name="Google Shape;925;p50"/>
          <p:cNvSpPr txBox="1"/>
          <p:nvPr/>
        </p:nvSpPr>
        <p:spPr>
          <a:xfrm>
            <a:off x="973950" y="2879500"/>
            <a:ext cx="8215200" cy="51342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SzPts val="2600"/>
              <a:buChar char="●"/>
            </a:pPr>
            <a:r>
              <a:rPr lang="en-GB" sz="2600"/>
              <a:t>Multicollinearity is </a:t>
            </a:r>
            <a:r>
              <a:rPr b="1" lang="en-GB" sz="2600"/>
              <a:t>not</a:t>
            </a:r>
            <a:r>
              <a:rPr lang="en-GB" sz="2600"/>
              <a:t> the sole factor influencing α</a:t>
            </a:r>
            <a:r>
              <a:rPr baseline="-25000" lang="en-GB" sz="2600"/>
              <a:t>R</a:t>
            </a:r>
            <a:r>
              <a:rPr lang="en-GB" sz="2600">
                <a:solidFill>
                  <a:schemeClr val="dk1"/>
                </a:solidFill>
              </a:rPr>
              <a:t>.</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It is possible to predict influencing observations with                                 .</a:t>
            </a:r>
            <a:endParaRPr sz="2600">
              <a:solidFill>
                <a:schemeClr val="dk1"/>
              </a:solidFill>
            </a:endParaRPr>
          </a:p>
          <a:p>
            <a:pPr indent="0" lvl="0" marL="457200" rtl="0" algn="l">
              <a:lnSpc>
                <a:spcPct val="115000"/>
              </a:lnSpc>
              <a:spcBef>
                <a:spcPts val="0"/>
              </a:spcBef>
              <a:spcAft>
                <a:spcPts val="0"/>
              </a:spcAft>
              <a:buNone/>
            </a:pPr>
            <a:r>
              <a:t/>
            </a:r>
            <a:endParaRPr sz="23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Characteristic clusters for spherical tokamaks.</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It is possible to tell if a dataset lacks of representative physics.</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Most of the observations that surpassed the GW limit are classified as unaffecting.</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ITER and SPARC are expected to follow a scaling law similar to the 1998 scaling (great news!).</a:t>
            </a:r>
            <a:endParaRPr sz="2600">
              <a:solidFill>
                <a:schemeClr val="dk1"/>
              </a:solidFill>
            </a:endParaRPr>
          </a:p>
        </p:txBody>
      </p:sp>
      <p:pic>
        <p:nvPicPr>
          <p:cNvPr id="926" name="Google Shape;926;p50"/>
          <p:cNvPicPr preferRelativeResize="0"/>
          <p:nvPr/>
        </p:nvPicPr>
        <p:blipFill rotWithShape="1">
          <a:blip r:embed="rId5">
            <a:alphaModFix/>
          </a:blip>
          <a:srcRect b="0" l="0" r="85683" t="0"/>
          <a:stretch/>
        </p:blipFill>
        <p:spPr>
          <a:xfrm>
            <a:off x="2431125" y="3804125"/>
            <a:ext cx="722750" cy="638175"/>
          </a:xfrm>
          <a:prstGeom prst="rect">
            <a:avLst/>
          </a:prstGeom>
          <a:noFill/>
          <a:ln>
            <a:noFill/>
          </a:ln>
        </p:spPr>
      </p:pic>
      <p:pic>
        <p:nvPicPr>
          <p:cNvPr id="927" name="Google Shape;927;p50"/>
          <p:cNvPicPr preferRelativeResize="0"/>
          <p:nvPr/>
        </p:nvPicPr>
        <p:blipFill rotWithShape="1">
          <a:blip r:embed="rId5">
            <a:alphaModFix/>
          </a:blip>
          <a:srcRect b="0" l="27958" r="57724" t="0"/>
          <a:stretch/>
        </p:blipFill>
        <p:spPr>
          <a:xfrm>
            <a:off x="2964750" y="3880313"/>
            <a:ext cx="722750" cy="638175"/>
          </a:xfrm>
          <a:prstGeom prst="rect">
            <a:avLst/>
          </a:prstGeom>
          <a:noFill/>
          <a:ln>
            <a:noFill/>
          </a:ln>
        </p:spPr>
      </p:pic>
      <p:pic>
        <p:nvPicPr>
          <p:cNvPr id="928" name="Google Shape;928;p50"/>
          <p:cNvPicPr preferRelativeResize="0"/>
          <p:nvPr/>
        </p:nvPicPr>
        <p:blipFill rotWithShape="1">
          <a:blip r:embed="rId5">
            <a:alphaModFix/>
          </a:blip>
          <a:srcRect b="0" l="57934" r="27748" t="0"/>
          <a:stretch/>
        </p:blipFill>
        <p:spPr>
          <a:xfrm>
            <a:off x="3611300" y="3880325"/>
            <a:ext cx="722750" cy="638175"/>
          </a:xfrm>
          <a:prstGeom prst="rect">
            <a:avLst/>
          </a:prstGeom>
          <a:noFill/>
          <a:ln cap="flat" cmpd="sng" w="9525">
            <a:solidFill>
              <a:schemeClr val="lt1"/>
            </a:solidFill>
            <a:prstDash val="solid"/>
            <a:round/>
            <a:headEnd len="sm" w="sm" type="none"/>
            <a:tailEnd len="sm" w="sm" type="none"/>
          </a:ln>
        </p:spPr>
      </p:pic>
      <p:pic>
        <p:nvPicPr>
          <p:cNvPr id="929" name="Google Shape;929;p50"/>
          <p:cNvPicPr preferRelativeResize="0"/>
          <p:nvPr/>
        </p:nvPicPr>
        <p:blipFill rotWithShape="1">
          <a:blip r:embed="rId5">
            <a:alphaModFix/>
          </a:blip>
          <a:srcRect b="0" l="83503" r="0" t="0"/>
          <a:stretch/>
        </p:blipFill>
        <p:spPr>
          <a:xfrm>
            <a:off x="4260475" y="3804125"/>
            <a:ext cx="832774" cy="638175"/>
          </a:xfrm>
          <a:prstGeom prst="rect">
            <a:avLst/>
          </a:prstGeom>
          <a:noFill/>
          <a:ln cap="flat" cmpd="sng" w="9525">
            <a:solidFill>
              <a:schemeClr val="lt1"/>
            </a:solidFill>
            <a:prstDash val="solid"/>
            <a:round/>
            <a:headEnd len="sm" w="sm" type="none"/>
            <a:tailEnd len="sm" w="sm" type="none"/>
          </a:ln>
        </p:spPr>
      </p:pic>
      <p:sp>
        <p:nvSpPr>
          <p:cNvPr id="930" name="Google Shape;930;p50"/>
          <p:cNvSpPr/>
          <p:nvPr/>
        </p:nvSpPr>
        <p:spPr>
          <a:xfrm>
            <a:off x="1251646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FURTHER WORK</a:t>
            </a:r>
            <a:endParaRPr b="1" sz="3400"/>
          </a:p>
        </p:txBody>
      </p:sp>
      <p:sp>
        <p:nvSpPr>
          <p:cNvPr id="931" name="Google Shape;931;p50"/>
          <p:cNvSpPr txBox="1"/>
          <p:nvPr/>
        </p:nvSpPr>
        <p:spPr>
          <a:xfrm>
            <a:off x="10275850" y="2879500"/>
            <a:ext cx="71988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GB" sz="2600">
                <a:solidFill>
                  <a:schemeClr val="dk1"/>
                </a:solidFill>
              </a:rPr>
              <a:t>Obtain more data on spherical tokamaks.</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Discern between spherical and non spherical.</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Take time-series data of relevant shots and subject to other ML </a:t>
            </a:r>
            <a:r>
              <a:rPr lang="en-GB" sz="2600">
                <a:solidFill>
                  <a:schemeClr val="dk1"/>
                </a:solidFill>
              </a:rPr>
              <a:t>algorithms; e.g. </a:t>
            </a:r>
            <a:r>
              <a:rPr b="1" lang="en-GB" sz="2600">
                <a:solidFill>
                  <a:schemeClr val="dk1"/>
                </a:solidFill>
              </a:rPr>
              <a:t>surrogate modelling</a:t>
            </a:r>
            <a:r>
              <a:rPr lang="en-GB" sz="2600">
                <a:solidFill>
                  <a:schemeClr val="dk1"/>
                </a:solidFill>
              </a:rPr>
              <a:t>.</a:t>
            </a:r>
            <a:endParaRPr sz="2600">
              <a:solidFill>
                <a:schemeClr val="dk1"/>
              </a:solidFill>
            </a:endParaRPr>
          </a:p>
        </p:txBody>
      </p:sp>
      <p:cxnSp>
        <p:nvCxnSpPr>
          <p:cNvPr id="932" name="Google Shape;932;p50"/>
          <p:cNvCxnSpPr/>
          <p:nvPr/>
        </p:nvCxnSpPr>
        <p:spPr>
          <a:xfrm flipH="1" rot="10800000">
            <a:off x="8405625" y="3302975"/>
            <a:ext cx="1884300" cy="1693800"/>
          </a:xfrm>
          <a:prstGeom prst="straightConnector1">
            <a:avLst/>
          </a:prstGeom>
          <a:noFill/>
          <a:ln cap="flat" cmpd="sng" w="28575">
            <a:solidFill>
              <a:schemeClr val="dk2"/>
            </a:solidFill>
            <a:prstDash val="solid"/>
            <a:round/>
            <a:headEnd len="med" w="med" type="none"/>
            <a:tailEnd len="med" w="med" type="triangle"/>
          </a:ln>
        </p:spPr>
      </p:cxnSp>
      <p:cxnSp>
        <p:nvCxnSpPr>
          <p:cNvPr id="933" name="Google Shape;933;p50"/>
          <p:cNvCxnSpPr/>
          <p:nvPr/>
        </p:nvCxnSpPr>
        <p:spPr>
          <a:xfrm flipH="1" rot="10800000">
            <a:off x="8426775" y="3655775"/>
            <a:ext cx="1835100" cy="1341000"/>
          </a:xfrm>
          <a:prstGeom prst="straightConnector1">
            <a:avLst/>
          </a:prstGeom>
          <a:noFill/>
          <a:ln cap="flat" cmpd="sng" w="28575">
            <a:solidFill>
              <a:schemeClr val="dk2"/>
            </a:solidFill>
            <a:prstDash val="solid"/>
            <a:round/>
            <a:headEnd len="med" w="med" type="none"/>
            <a:tailEnd len="med" w="med" type="triangle"/>
          </a:ln>
        </p:spPr>
      </p:cxnSp>
      <p:cxnSp>
        <p:nvCxnSpPr>
          <p:cNvPr id="934" name="Google Shape;934;p50"/>
          <p:cNvCxnSpPr/>
          <p:nvPr/>
        </p:nvCxnSpPr>
        <p:spPr>
          <a:xfrm flipH="1" rot="10800000">
            <a:off x="8712525" y="4573225"/>
            <a:ext cx="1563300" cy="1699500"/>
          </a:xfrm>
          <a:prstGeom prst="straightConnector1">
            <a:avLst/>
          </a:prstGeom>
          <a:noFill/>
          <a:ln cap="flat" cmpd="sng" w="28575">
            <a:solidFill>
              <a:schemeClr val="dk2"/>
            </a:solidFill>
            <a:prstDash val="solid"/>
            <a:round/>
            <a:headEnd len="med" w="med" type="none"/>
            <a:tailEnd len="med" w="med" type="triangle"/>
          </a:ln>
        </p:spPr>
      </p:cxnSp>
      <p:sp>
        <p:nvSpPr>
          <p:cNvPr id="935" name="Google Shape;935;p50"/>
          <p:cNvSpPr/>
          <p:nvPr/>
        </p:nvSpPr>
        <p:spPr>
          <a:xfrm>
            <a:off x="12384750" y="5838175"/>
            <a:ext cx="4061700" cy="6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Underlying Physics</a:t>
            </a:r>
            <a:endParaRPr sz="2100"/>
          </a:p>
        </p:txBody>
      </p:sp>
      <p:sp>
        <p:nvSpPr>
          <p:cNvPr id="936" name="Google Shape;936;p50"/>
          <p:cNvSpPr/>
          <p:nvPr/>
        </p:nvSpPr>
        <p:spPr>
          <a:xfrm>
            <a:off x="12384750" y="6625750"/>
            <a:ext cx="4061700" cy="6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Plasma Facing Components</a:t>
            </a:r>
            <a:endParaRPr sz="2100"/>
          </a:p>
        </p:txBody>
      </p:sp>
      <p:cxnSp>
        <p:nvCxnSpPr>
          <p:cNvPr id="937" name="Google Shape;937;p50"/>
          <p:cNvCxnSpPr>
            <a:endCxn id="935" idx="1"/>
          </p:cNvCxnSpPr>
          <p:nvPr/>
        </p:nvCxnSpPr>
        <p:spPr>
          <a:xfrm>
            <a:off x="10959150" y="5428825"/>
            <a:ext cx="1425600" cy="712800"/>
          </a:xfrm>
          <a:prstGeom prst="bentConnector3">
            <a:avLst>
              <a:gd fmla="val 50000" name="adj1"/>
            </a:avLst>
          </a:prstGeom>
          <a:noFill/>
          <a:ln cap="flat" cmpd="sng" w="28575">
            <a:solidFill>
              <a:schemeClr val="dk2"/>
            </a:solidFill>
            <a:prstDash val="solid"/>
            <a:round/>
            <a:headEnd len="med" w="med" type="none"/>
            <a:tailEnd len="med" w="med" type="triangle"/>
          </a:ln>
        </p:spPr>
      </p:cxnSp>
      <p:cxnSp>
        <p:nvCxnSpPr>
          <p:cNvPr id="938" name="Google Shape;938;p50"/>
          <p:cNvCxnSpPr>
            <a:endCxn id="936" idx="1"/>
          </p:cNvCxnSpPr>
          <p:nvPr/>
        </p:nvCxnSpPr>
        <p:spPr>
          <a:xfrm flipH="1" rot="-5400000">
            <a:off x="10914750" y="5459200"/>
            <a:ext cx="1500300" cy="1439700"/>
          </a:xfrm>
          <a:prstGeom prst="bentConnector2">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140" name="Google Shape;140;p1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41" name="Google Shape;141;p1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42" name="Google Shape;142;p1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43" name="Google Shape;143;p1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44" name="Google Shape;144;p15"/>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145" name="Google Shape;145;p15"/>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146" name="Google Shape;146;p15"/>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a:t>
            </a:r>
            <a:r>
              <a:rPr lang="en-GB" sz="2500">
                <a:solidFill>
                  <a:schemeClr val="dk1"/>
                </a:solidFill>
              </a:rPr>
              <a:t>α</a:t>
            </a:r>
            <a:r>
              <a:rPr baseline="-25000" lang="en-GB" sz="2500">
                <a:solidFill>
                  <a:schemeClr val="dk1"/>
                </a:solidFill>
              </a:rPr>
              <a:t>R</a:t>
            </a:r>
            <a:r>
              <a:rPr lang="en-GB" sz="2500">
                <a:solidFill>
                  <a:schemeClr val="dk1"/>
                </a:solidFill>
              </a:rPr>
              <a:t>?</a:t>
            </a:r>
            <a:endParaRPr sz="1900"/>
          </a:p>
        </p:txBody>
      </p:sp>
      <p:sp>
        <p:nvSpPr>
          <p:cNvPr id="147" name="Google Shape;147;p15"/>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148" name="Google Shape;148;p15"/>
          <p:cNvCxnSpPr>
            <a:stCxn id="144" idx="3"/>
            <a:endCxn id="145"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49" name="Google Shape;149;p15"/>
          <p:cNvCxnSpPr>
            <a:stCxn id="145" idx="3"/>
            <a:endCxn id="146"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50" name="Google Shape;150;p15"/>
          <p:cNvCxnSpPr>
            <a:stCxn id="146" idx="3"/>
            <a:endCxn id="147"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1"/>
          <p:cNvSpPr txBox="1"/>
          <p:nvPr>
            <p:ph type="ctrTitle"/>
          </p:nvPr>
        </p:nvSpPr>
        <p:spPr>
          <a:xfrm>
            <a:off x="1291075" y="1743242"/>
            <a:ext cx="7416000" cy="120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500"/>
              <a:buFont typeface="Arial"/>
              <a:buNone/>
            </a:pPr>
            <a:r>
              <a:rPr b="1" lang="en-GB" sz="3700">
                <a:solidFill>
                  <a:srgbClr val="F1C232"/>
                </a:solidFill>
              </a:rPr>
              <a:t>Karina Chiñas Fuentes</a:t>
            </a:r>
            <a:endParaRPr b="1" sz="3700">
              <a:solidFill>
                <a:srgbClr val="F1C232"/>
              </a:solidFill>
            </a:endParaRPr>
          </a:p>
          <a:p>
            <a:pPr indent="0" lvl="0" marL="0" rtl="0" algn="l">
              <a:lnSpc>
                <a:spcPct val="100000"/>
              </a:lnSpc>
              <a:spcBef>
                <a:spcPts val="0"/>
              </a:spcBef>
              <a:spcAft>
                <a:spcPts val="0"/>
              </a:spcAft>
              <a:buClr>
                <a:schemeClr val="lt1"/>
              </a:buClr>
              <a:buSzPts val="3500"/>
              <a:buFont typeface="Arial"/>
              <a:buNone/>
            </a:pPr>
            <a:r>
              <a:rPr lang="en-GB"/>
              <a:t>Master of Science Student</a:t>
            </a:r>
            <a:br>
              <a:rPr lang="en-GB"/>
            </a:br>
            <a:br>
              <a:rPr lang="en-GB"/>
            </a:br>
            <a:r>
              <a:rPr b="1" lang="en-GB"/>
              <a:t>FUSION-EP Programme</a:t>
            </a:r>
            <a:br>
              <a:rPr lang="en-GB" cap="none"/>
            </a:br>
            <a:br>
              <a:rPr lang="en-GB"/>
            </a:br>
            <a:r>
              <a:rPr lang="en-GB"/>
              <a:t>E	karina.chinasfuentes@ugent.be</a:t>
            </a:r>
            <a:endParaRPr/>
          </a:p>
          <a:p>
            <a:pPr indent="0" lvl="0" marL="0" rtl="0" algn="l">
              <a:lnSpc>
                <a:spcPct val="100000"/>
              </a:lnSpc>
              <a:spcBef>
                <a:spcPts val="0"/>
              </a:spcBef>
              <a:spcAft>
                <a:spcPts val="0"/>
              </a:spcAft>
              <a:buClr>
                <a:schemeClr val="lt1"/>
              </a:buClr>
              <a:buSzPts val="3500"/>
              <a:buFont typeface="Arial"/>
              <a:buNone/>
            </a:pPr>
            <a:r>
              <a:rPr lang="en-GB"/>
              <a:t>E   nuclear.fusion@ugent.be</a:t>
            </a:r>
            <a:br>
              <a:rPr lang="en-GB"/>
            </a:br>
            <a:r>
              <a:rPr lang="en-GB"/>
              <a:t>L   Sint Pietersnieuwstraat 41, 9000 Gent</a:t>
            </a:r>
            <a:br>
              <a:rPr lang="en-GB"/>
            </a:br>
            <a:br>
              <a:rPr lang="en-GB"/>
            </a:br>
            <a:r>
              <a:rPr lang="en-GB" u="sng">
                <a:solidFill>
                  <a:srgbClr val="E9F0FA"/>
                </a:solidFill>
                <a:hlinkClick r:id="rId3">
                  <a:extLst>
                    <a:ext uri="{A12FA001-AC4F-418D-AE19-62706E023703}">
                      <ahyp:hlinkClr val="tx"/>
                    </a:ext>
                  </a:extLst>
                </a:hlinkClick>
              </a:rPr>
              <a:t>www.ugent.be</a:t>
            </a:r>
            <a:endParaRPr>
              <a:solidFill>
                <a:srgbClr val="E9F0FA"/>
              </a:solidFill>
              <a:latin typeface="Economica"/>
              <a:ea typeface="Economica"/>
              <a:cs typeface="Economica"/>
              <a:sym typeface="Economica"/>
            </a:endParaRPr>
          </a:p>
          <a:p>
            <a:pPr indent="0" lvl="0" marL="0" rtl="0" algn="l">
              <a:lnSpc>
                <a:spcPct val="100000"/>
              </a:lnSpc>
              <a:spcBef>
                <a:spcPts val="0"/>
              </a:spcBef>
              <a:spcAft>
                <a:spcPts val="0"/>
              </a:spcAft>
              <a:buClr>
                <a:schemeClr val="lt1"/>
              </a:buClr>
              <a:buSzPts val="3500"/>
              <a:buFont typeface="Arial"/>
              <a:buNone/>
            </a:pPr>
            <a:r>
              <a:rPr lang="en-GB" u="sng">
                <a:hlinkClick r:id="rId4"/>
              </a:rPr>
              <a:t>https://nuclearfusion.ugent.be/</a:t>
            </a:r>
            <a:br>
              <a:rPr lang="en-GB">
                <a:latin typeface="Economica"/>
                <a:ea typeface="Economica"/>
                <a:cs typeface="Economica"/>
                <a:sym typeface="Economica"/>
              </a:rPr>
            </a:br>
            <a:endParaRPr>
              <a:latin typeface="Economica"/>
              <a:ea typeface="Economica"/>
              <a:cs typeface="Economica"/>
              <a:sym typeface="Economica"/>
            </a:endParaRPr>
          </a:p>
        </p:txBody>
      </p:sp>
      <p:sp>
        <p:nvSpPr>
          <p:cNvPr id="944" name="Google Shape;944;p51"/>
          <p:cNvSpPr txBox="1"/>
          <p:nvPr>
            <p:ph idx="1" type="body"/>
          </p:nvPr>
        </p:nvSpPr>
        <p:spPr>
          <a:xfrm>
            <a:off x="9216000" y="3096000"/>
            <a:ext cx="7257600" cy="2304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45833"/>
              </a:lnSpc>
              <a:spcBef>
                <a:spcPts val="0"/>
              </a:spcBef>
              <a:spcAft>
                <a:spcPts val="0"/>
              </a:spcAft>
              <a:buClr>
                <a:schemeClr val="lt1"/>
              </a:buClr>
              <a:buSzPts val="2400"/>
              <a:buNone/>
            </a:pPr>
            <a:r>
              <a:rPr lang="en-GB"/>
              <a:t>Universiteit Gent</a:t>
            </a:r>
            <a:br>
              <a:rPr lang="en-GB"/>
            </a:br>
            <a:r>
              <a:rPr lang="en-GB"/>
              <a:t>@ugent</a:t>
            </a:r>
            <a:endParaRPr/>
          </a:p>
          <a:p>
            <a:pPr indent="0" lvl="0" marL="0" rtl="0" algn="l">
              <a:lnSpc>
                <a:spcPct val="145833"/>
              </a:lnSpc>
              <a:spcBef>
                <a:spcPts val="0"/>
              </a:spcBef>
              <a:spcAft>
                <a:spcPts val="0"/>
              </a:spcAft>
              <a:buClr>
                <a:schemeClr val="lt1"/>
              </a:buClr>
              <a:buSzPts val="2400"/>
              <a:buNone/>
            </a:pPr>
            <a:r>
              <a:rPr lang="en-GB"/>
              <a:t>@ugent</a:t>
            </a:r>
            <a:br>
              <a:rPr lang="en-GB"/>
            </a:br>
            <a:r>
              <a:rPr lang="en-GB"/>
              <a:t>Ghent University</a:t>
            </a:r>
            <a:endParaRPr/>
          </a:p>
          <a:p>
            <a:pPr indent="0" lvl="0" marL="0" rtl="0" algn="l">
              <a:lnSpc>
                <a:spcPct val="145833"/>
              </a:lnSpc>
              <a:spcBef>
                <a:spcPts val="0"/>
              </a:spcBef>
              <a:spcAft>
                <a:spcPts val="0"/>
              </a:spcAft>
              <a:buClr>
                <a:schemeClr val="lt1"/>
              </a:buClr>
              <a:buSzPts val="2400"/>
              <a:buNone/>
            </a:pPr>
            <a:r>
              <a:t/>
            </a:r>
            <a:endParaRPr>
              <a:latin typeface="Economica"/>
              <a:ea typeface="Economica"/>
              <a:cs typeface="Economica"/>
              <a:sym typeface="Economica"/>
            </a:endParaRPr>
          </a:p>
        </p:txBody>
      </p:sp>
      <p:pic>
        <p:nvPicPr>
          <p:cNvPr id="945" name="Google Shape;945;p51"/>
          <p:cNvPicPr preferRelativeResize="0"/>
          <p:nvPr/>
        </p:nvPicPr>
        <p:blipFill rotWithShape="1">
          <a:blip r:embed="rId5">
            <a:alphaModFix/>
          </a:blip>
          <a:srcRect b="0" l="0" r="0" t="0"/>
          <a:stretch/>
        </p:blipFill>
        <p:spPr>
          <a:xfrm>
            <a:off x="8712000" y="3161604"/>
            <a:ext cx="280417" cy="335281"/>
          </a:xfrm>
          <a:prstGeom prst="rect">
            <a:avLst/>
          </a:prstGeom>
          <a:noFill/>
          <a:ln>
            <a:noFill/>
          </a:ln>
        </p:spPr>
      </p:pic>
      <p:pic>
        <p:nvPicPr>
          <p:cNvPr id="946" name="Google Shape;946;p51"/>
          <p:cNvPicPr preferRelativeResize="0"/>
          <p:nvPr/>
        </p:nvPicPr>
        <p:blipFill rotWithShape="1">
          <a:blip r:embed="rId6">
            <a:alphaModFix/>
          </a:blip>
          <a:srcRect b="0" l="0" r="0" t="0"/>
          <a:stretch/>
        </p:blipFill>
        <p:spPr>
          <a:xfrm>
            <a:off x="8712000" y="3599274"/>
            <a:ext cx="280417" cy="356617"/>
          </a:xfrm>
          <a:prstGeom prst="rect">
            <a:avLst/>
          </a:prstGeom>
          <a:noFill/>
          <a:ln>
            <a:noFill/>
          </a:ln>
        </p:spPr>
      </p:pic>
      <p:pic>
        <p:nvPicPr>
          <p:cNvPr id="947" name="Google Shape;947;p51"/>
          <p:cNvPicPr preferRelativeResize="0"/>
          <p:nvPr/>
        </p:nvPicPr>
        <p:blipFill rotWithShape="1">
          <a:blip r:embed="rId7">
            <a:alphaModFix/>
          </a:blip>
          <a:srcRect b="0" l="0" r="0" t="0"/>
          <a:stretch/>
        </p:blipFill>
        <p:spPr>
          <a:xfrm>
            <a:off x="8710351" y="4122000"/>
            <a:ext cx="280644" cy="280801"/>
          </a:xfrm>
          <a:prstGeom prst="rect">
            <a:avLst/>
          </a:prstGeom>
          <a:noFill/>
          <a:ln>
            <a:noFill/>
          </a:ln>
        </p:spPr>
      </p:pic>
      <p:pic>
        <p:nvPicPr>
          <p:cNvPr id="948" name="Google Shape;948;p51"/>
          <p:cNvPicPr preferRelativeResize="0"/>
          <p:nvPr/>
        </p:nvPicPr>
        <p:blipFill rotWithShape="1">
          <a:blip r:embed="rId8">
            <a:alphaModFix/>
          </a:blip>
          <a:srcRect b="0" l="0" r="0" t="0"/>
          <a:stretch/>
        </p:blipFill>
        <p:spPr>
          <a:xfrm>
            <a:off x="8710351" y="4560042"/>
            <a:ext cx="280417" cy="280417"/>
          </a:xfrm>
          <a:prstGeom prst="rect">
            <a:avLst/>
          </a:prstGeom>
          <a:noFill/>
          <a:ln>
            <a:noFill/>
          </a:ln>
        </p:spPr>
      </p:pic>
      <p:sp>
        <p:nvSpPr>
          <p:cNvPr id="949" name="Google Shape;949;p5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950" name="Google Shape;950;p51"/>
          <p:cNvSpPr txBox="1"/>
          <p:nvPr>
            <p:ph idx="1"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b="1" lang="en-GB" sz="2300" u="none">
                <a:solidFill>
                  <a:srgbClr val="1E64C8"/>
                </a:solidFill>
              </a:rPr>
              <a:t>European Master of Science in Nuclear Fusion and Engineering Physics</a:t>
            </a:r>
            <a:endParaRPr b="1" sz="2300" u="none">
              <a:solidFill>
                <a:srgbClr val="1E64C8"/>
              </a:solidFill>
            </a:endParaRPr>
          </a:p>
        </p:txBody>
      </p:sp>
      <p:pic>
        <p:nvPicPr>
          <p:cNvPr id="951" name="Google Shape;951;p51"/>
          <p:cNvPicPr preferRelativeResize="0"/>
          <p:nvPr>
            <p:ph idx="2" type="pic"/>
          </p:nvPr>
        </p:nvPicPr>
        <p:blipFill rotWithShape="1">
          <a:blip r:embed="rId9">
            <a:alphaModFix/>
          </a:blip>
          <a:srcRect b="699" l="0" r="0" t="709"/>
          <a:stretch/>
        </p:blipFill>
        <p:spPr>
          <a:xfrm>
            <a:off x="7526338" y="8307500"/>
            <a:ext cx="2285998" cy="928801"/>
          </a:xfrm>
          <a:prstGeom prst="rect">
            <a:avLst/>
          </a:prstGeom>
          <a:noFill/>
          <a:ln>
            <a:noFill/>
          </a:ln>
        </p:spPr>
      </p:pic>
      <p:pic>
        <p:nvPicPr>
          <p:cNvPr id="952" name="Google Shape;952;p51"/>
          <p:cNvPicPr preferRelativeResize="0"/>
          <p:nvPr/>
        </p:nvPicPr>
        <p:blipFill>
          <a:blip r:embed="rId10">
            <a:alphaModFix/>
          </a:blip>
          <a:stretch>
            <a:fillRect/>
          </a:stretch>
        </p:blipFill>
        <p:spPr>
          <a:xfrm>
            <a:off x="13697125" y="8366400"/>
            <a:ext cx="3177882" cy="928800"/>
          </a:xfrm>
          <a:prstGeom prst="rect">
            <a:avLst/>
          </a:prstGeom>
          <a:noFill/>
          <a:ln>
            <a:noFill/>
          </a:ln>
        </p:spPr>
      </p:pic>
      <p:sp>
        <p:nvSpPr>
          <p:cNvPr id="953" name="Google Shape;953;p51"/>
          <p:cNvSpPr txBox="1"/>
          <p:nvPr/>
        </p:nvSpPr>
        <p:spPr>
          <a:xfrm>
            <a:off x="8233550" y="6926150"/>
            <a:ext cx="9105300" cy="1000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GB" sz="5300">
                <a:solidFill>
                  <a:srgbClr val="F1C232"/>
                </a:solidFill>
              </a:rPr>
              <a:t>Thank you! Questions?</a:t>
            </a:r>
            <a:endParaRPr sz="3000"/>
          </a:p>
        </p:txBody>
      </p:sp>
      <p:pic>
        <p:nvPicPr>
          <p:cNvPr id="954" name="Google Shape;954;p51"/>
          <p:cNvPicPr preferRelativeResize="0"/>
          <p:nvPr/>
        </p:nvPicPr>
        <p:blipFill>
          <a:blip r:embed="rId11">
            <a:alphaModFix/>
          </a:blip>
          <a:stretch>
            <a:fillRect/>
          </a:stretch>
        </p:blipFill>
        <p:spPr>
          <a:xfrm>
            <a:off x="1383675" y="6388626"/>
            <a:ext cx="4139368" cy="1206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52"/>
          <p:cNvSpPr/>
          <p:nvPr>
            <p:ph idx="2" type="pic"/>
          </p:nvPr>
        </p:nvSpPr>
        <p:spPr>
          <a:xfrm>
            <a:off x="3200400" y="8366400"/>
            <a:ext cx="2286000" cy="928800"/>
          </a:xfrm>
          <a:prstGeom prst="rect">
            <a:avLst/>
          </a:prstGeom>
        </p:spPr>
      </p:sp>
      <p:sp>
        <p:nvSpPr>
          <p:cNvPr id="961" name="Google Shape;961;p52"/>
          <p:cNvSpPr/>
          <p:nvPr>
            <p:ph idx="3" type="pic"/>
          </p:nvPr>
        </p:nvSpPr>
        <p:spPr>
          <a:xfrm>
            <a:off x="5713200" y="8366400"/>
            <a:ext cx="2286000" cy="928800"/>
          </a:xfrm>
          <a:prstGeom prst="rect">
            <a:avLst/>
          </a:prstGeom>
        </p:spPr>
      </p:sp>
      <p:sp>
        <p:nvSpPr>
          <p:cNvPr id="962" name="Google Shape;962;p52"/>
          <p:cNvSpPr/>
          <p:nvPr>
            <p:ph idx="4" type="pic"/>
          </p:nvPr>
        </p:nvSpPr>
        <p:spPr>
          <a:xfrm>
            <a:off x="8229600" y="8366400"/>
            <a:ext cx="2322000" cy="928800"/>
          </a:xfrm>
          <a:prstGeom prst="rect">
            <a:avLst/>
          </a:prstGeom>
        </p:spPr>
      </p:sp>
      <p:sp>
        <p:nvSpPr>
          <p:cNvPr id="963" name="Google Shape;963;p52"/>
          <p:cNvSpPr/>
          <p:nvPr>
            <p:ph idx="5" type="pic"/>
          </p:nvPr>
        </p:nvSpPr>
        <p:spPr>
          <a:xfrm>
            <a:off x="10746000" y="8366400"/>
            <a:ext cx="2322000" cy="928800"/>
          </a:xfrm>
          <a:prstGeom prst="rect">
            <a:avLst/>
          </a:prstGeom>
        </p:spPr>
      </p:sp>
      <p:sp>
        <p:nvSpPr>
          <p:cNvPr id="964" name="Google Shape;964;p5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65" name="Google Shape;965;p5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966" name="Google Shape;966;p5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67" name="Google Shape;967;p5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968" name="Google Shape;968;p52"/>
          <p:cNvSpPr txBox="1"/>
          <p:nvPr>
            <p:ph type="ctrTitle"/>
          </p:nvPr>
        </p:nvSpPr>
        <p:spPr>
          <a:xfrm>
            <a:off x="973950" y="1424475"/>
            <a:ext cx="16232400" cy="928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10000"/>
              <a:buFont typeface="Arial"/>
              <a:buNone/>
            </a:pPr>
            <a:r>
              <a:rPr b="1" lang="en-GB" sz="5400" u="none">
                <a:solidFill>
                  <a:srgbClr val="F1C232"/>
                </a:solidFill>
              </a:rPr>
              <a:t>Complete References</a:t>
            </a:r>
            <a:endParaRPr b="1" sz="5400">
              <a:solidFill>
                <a:srgbClr val="F1C232"/>
              </a:solidFill>
            </a:endParaRPr>
          </a:p>
        </p:txBody>
      </p:sp>
      <p:sp>
        <p:nvSpPr>
          <p:cNvPr id="969" name="Google Shape;969;p52"/>
          <p:cNvSpPr txBox="1"/>
          <p:nvPr>
            <p:ph type="ctrTitle"/>
          </p:nvPr>
        </p:nvSpPr>
        <p:spPr>
          <a:xfrm>
            <a:off x="1033200" y="2564950"/>
            <a:ext cx="16232400" cy="5212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Zohm, Hartmut. “Magnetohydrodynamic stability of tokamaks”. John Wiley &amp; Sons, 2015.</a:t>
            </a:r>
            <a:endParaRPr sz="2000" u="none"/>
          </a:p>
          <a:p>
            <a:pPr indent="0" lvl="0" marL="0" rtl="0" algn="l">
              <a:lnSpc>
                <a:spcPct val="110000"/>
              </a:lnSpc>
              <a:spcBef>
                <a:spcPts val="0"/>
              </a:spcBef>
              <a:spcAft>
                <a:spcPts val="0"/>
              </a:spcAft>
              <a:buClr>
                <a:schemeClr val="lt1"/>
              </a:buClr>
              <a:buSzPts val="10000"/>
              <a:buFont typeface="Arial"/>
              <a:buNone/>
            </a:pPr>
            <a:r>
              <a:rPr lang="en-GB" sz="2000" u="none"/>
              <a:t>- “Machine,” ITER, 2023. Available:</a:t>
            </a:r>
            <a:r>
              <a:rPr lang="en-GB" sz="2000" u="none">
                <a:solidFill>
                  <a:srgbClr val="FFD966"/>
                </a:solidFill>
              </a:rPr>
              <a:t> </a:t>
            </a:r>
            <a:r>
              <a:rPr lang="en-GB" sz="2000" u="sng">
                <a:solidFill>
                  <a:srgbClr val="FFE599"/>
                </a:solidFill>
                <a:hlinkClick r:id="rId5">
                  <a:extLst>
                    <a:ext uri="{A12FA001-AC4F-418D-AE19-62706E023703}">
                      <ahyp:hlinkClr val="tx"/>
                    </a:ext>
                  </a:extLst>
                </a:hlinkClick>
              </a:rPr>
              <a:t>https://www.iter.org/mach</a:t>
            </a:r>
            <a:r>
              <a:rPr lang="en-GB" sz="2000" u="none"/>
              <a:t>. [Accessed: Jul. 05, 2023] </a:t>
            </a:r>
            <a:r>
              <a:rPr b="1" lang="en-GB" sz="2000" u="none"/>
              <a:t>‌</a:t>
            </a:r>
            <a:endParaRPr b="1"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W.-M Lee, “Statistics in Python — Collinearity and Multicollinearity</a:t>
            </a:r>
            <a:r>
              <a:rPr lang="en-GB" sz="2000" u="none"/>
              <a:t>”</a:t>
            </a:r>
            <a:r>
              <a:rPr lang="en-GB" sz="2000" u="none"/>
              <a:t>. Medium, 2021</a:t>
            </a:r>
            <a:r>
              <a:rPr lang="en-GB" sz="2000" u="none"/>
              <a:t>. [Online]. Available: </a:t>
            </a:r>
            <a:r>
              <a:rPr lang="en-GB" sz="2000">
                <a:solidFill>
                  <a:srgbClr val="FFE599"/>
                </a:solidFill>
                <a:uFill>
                  <a:noFill/>
                </a:uFill>
                <a:hlinkClick r:id="rId6">
                  <a:extLst>
                    <a:ext uri="{A12FA001-AC4F-418D-AE19-62706E023703}">
                      <ahyp:hlinkClr val="tx"/>
                    </a:ext>
                  </a:extLst>
                </a:hlinkClick>
              </a:rPr>
              <a:t>https://towardsdatascience.com/statistics-in-python-collinearity-and-multicollinearity-4cc4dcd82b3f</a:t>
            </a:r>
            <a:r>
              <a:rPr lang="en-GB" sz="2000" u="none">
                <a:solidFill>
                  <a:srgbClr val="FFE599"/>
                </a:solidFill>
                <a:uFill>
                  <a:noFill/>
                </a:uFill>
                <a:hlinkClick r:id="rId7">
                  <a:extLst>
                    <a:ext uri="{A12FA001-AC4F-418D-AE19-62706E023703}">
                      <ahyp:hlinkClr val="tx"/>
                    </a:ext>
                  </a:extLst>
                </a:hlinkClick>
              </a:rPr>
              <a:t> ‌</a:t>
            </a:r>
            <a:endParaRPr sz="2000" u="none">
              <a:solidFill>
                <a:srgbClr val="FFE599"/>
              </a:solidFill>
            </a:endParaRPr>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D. Belsley, E. Kuh, and R. Welsch, “Regression Diagnostics”. Canada: Wiley-Interscience, 2004.</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R. M. O’Brien, “A caution regarding rules of thumb for variance inflation factors,” Qualitative &amp; Quantitative, vol. 41, pp. 673–690, Oct. 2007, Published on March 13, 2007. doi: </a:t>
            </a:r>
            <a:r>
              <a:rPr lang="en-GB" sz="2000">
                <a:solidFill>
                  <a:srgbClr val="FFE599"/>
                </a:solidFill>
                <a:uFill>
                  <a:noFill/>
                </a:uFill>
                <a:hlinkClick r:id="rId8">
                  <a:extLst>
                    <a:ext uri="{A12FA001-AC4F-418D-AE19-62706E023703}">
                      <ahyp:hlinkClr val="tx"/>
                    </a:ext>
                  </a:extLst>
                </a:hlinkClick>
              </a:rPr>
              <a:t>10.1007/s11135-006-9018-6</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G. Verdoolaege et al., “The updated ITPA global h-mode confinement database: Description and analysis,” Princeton Plasma Physics Laboratory, Princeton University, 2021. [Online]. Available: </a:t>
            </a:r>
            <a:r>
              <a:rPr lang="en-GB" sz="2000">
                <a:solidFill>
                  <a:srgbClr val="FFD966"/>
                </a:solidFill>
                <a:uFill>
                  <a:noFill/>
                </a:uFill>
                <a:hlinkClick r:id="rId9">
                  <a:extLst>
                    <a:ext uri="{A12FA001-AC4F-418D-AE19-62706E023703}">
                      <ahyp:hlinkClr val="tx"/>
                    </a:ext>
                  </a:extLst>
                </a:hlinkClick>
              </a:rPr>
              <a:t>http://arks.princeton.edu/ark:/88435/dsp01m900nx49h</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M. Dash and H. Liu, “Feature selection for clustering,” Arizona State University, Jun. 2020. [On- line]. Available: </a:t>
            </a:r>
            <a:r>
              <a:rPr lang="en-GB" sz="2000">
                <a:solidFill>
                  <a:srgbClr val="FFD966"/>
                </a:solidFill>
                <a:uFill>
                  <a:noFill/>
                </a:uFill>
                <a:hlinkClick r:id="rId10">
                  <a:extLst>
                    <a:ext uri="{A12FA001-AC4F-418D-AE19-62706E023703}">
                      <ahyp:hlinkClr val="tx"/>
                    </a:ext>
                  </a:extLst>
                </a:hlinkClick>
              </a:rPr>
              <a:t>https://www.public.asu.edu/~huanliu/papers/pakdd00clu.pdf</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G. Verdoolaege et al., “The updated ITPA global H-mode confinement database: Description and analysis,” Nuclear Fusion, vol. 61, May. 2021. doi:</a:t>
            </a:r>
            <a:r>
              <a:rPr lang="en-GB" sz="2000" u="none">
                <a:solidFill>
                  <a:srgbClr val="F1C232"/>
                </a:solidFill>
              </a:rPr>
              <a:t> </a:t>
            </a:r>
            <a:r>
              <a:rPr lang="en-GB" sz="2000">
                <a:solidFill>
                  <a:srgbClr val="F1C232"/>
                </a:solidFill>
                <a:uFill>
                  <a:noFill/>
                </a:uFill>
                <a:hlinkClick r:id="rId11">
                  <a:extLst>
                    <a:ext uri="{A12FA001-AC4F-418D-AE19-62706E023703}">
                      <ahyp:hlinkClr val="tx"/>
                    </a:ext>
                  </a:extLst>
                </a:hlinkClick>
              </a:rPr>
              <a:t>10.1088/1741-4326/abdb91</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I. P. E. G. on Confinement, Transport, I. P. E. G. on Confinement Modelling, Database, and I. P. B. Editors, “Chapter 2: Plasma confinement and transport,” Nuclear Fusion, vol. 39, no. 12, p. 2175, Dec. 1999. doi:</a:t>
            </a:r>
            <a:r>
              <a:rPr lang="en-GB" sz="2000" u="none">
                <a:solidFill>
                  <a:srgbClr val="F1C232"/>
                </a:solidFill>
              </a:rPr>
              <a:t> </a:t>
            </a:r>
            <a:r>
              <a:rPr lang="en-GB" sz="2000" u="sng">
                <a:solidFill>
                  <a:srgbClr val="F1C232"/>
                </a:solidFill>
                <a:hlinkClick r:id="rId12">
                  <a:extLst>
                    <a:ext uri="{A12FA001-AC4F-418D-AE19-62706E023703}">
                      <ahyp:hlinkClr val="tx"/>
                    </a:ext>
                  </a:extLst>
                </a:hlinkClick>
              </a:rPr>
              <a:t>10.1088/0029-5515/39/12/302</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156" name="Google Shape;156;p1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57" name="Google Shape;157;p1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58" name="Google Shape;158;p1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59" name="Google Shape;159;p1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60" name="Google Shape;160;p16"/>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161" name="Google Shape;161;p16"/>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162" name="Google Shape;162;p16"/>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163" name="Google Shape;163;p16"/>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164" name="Google Shape;164;p16"/>
          <p:cNvCxnSpPr>
            <a:stCxn id="160" idx="3"/>
            <a:endCxn id="161"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65" name="Google Shape;165;p16"/>
          <p:cNvCxnSpPr>
            <a:stCxn id="161" idx="3"/>
            <a:endCxn id="162"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66" name="Google Shape;166;p16"/>
          <p:cNvCxnSpPr>
            <a:stCxn id="162" idx="3"/>
            <a:endCxn id="163"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167" name="Google Shape;167;p16"/>
          <p:cNvSpPr/>
          <p:nvPr/>
        </p:nvSpPr>
        <p:spPr>
          <a:xfrm rot="-5400000">
            <a:off x="1496200" y="7001350"/>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5" name="Google Shape;175;p1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76" name="Google Shape;176;p1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1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78" name="Google Shape;178;p1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79" name="Google Shape;179;p1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80" name="Google Shape;180;p17"/>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a:t>
            </a:r>
            <a:r>
              <a:rPr b="1" lang="en-GB" sz="4500">
                <a:solidFill>
                  <a:schemeClr val="dk2"/>
                </a:solidFill>
              </a:rPr>
              <a:t>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81" name="Google Shape;181;p17"/>
          <p:cNvSpPr/>
          <p:nvPr/>
        </p:nvSpPr>
        <p:spPr>
          <a:xfrm>
            <a:off x="2126400" y="347930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txBox="1"/>
          <p:nvPr/>
        </p:nvSpPr>
        <p:spPr>
          <a:xfrm>
            <a:off x="2950075" y="5230450"/>
            <a:ext cx="128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t>STDB5</a:t>
            </a:r>
            <a:endParaRPr b="1" sz="2600"/>
          </a:p>
        </p:txBody>
      </p:sp>
      <p:sp>
        <p:nvSpPr>
          <p:cNvPr id="184" name="Google Shape;184;p17"/>
          <p:cNvSpPr txBox="1"/>
          <p:nvPr/>
        </p:nvSpPr>
        <p:spPr>
          <a:xfrm>
            <a:off x="2168125" y="360177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185" name="Google Shape;185;p17"/>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1982 - 2017</a:t>
            </a:r>
            <a:endParaRPr sz="2300"/>
          </a:p>
        </p:txBody>
      </p:sp>
      <p:sp>
        <p:nvSpPr>
          <p:cNvPr id="186" name="Google Shape;186;p17"/>
          <p:cNvSpPr/>
          <p:nvPr/>
        </p:nvSpPr>
        <p:spPr>
          <a:xfrm>
            <a:off x="2020800" y="40595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187" name="Google Shape;187;p17"/>
          <p:cNvSpPr/>
          <p:nvPr/>
        </p:nvSpPr>
        <p:spPr>
          <a:xfrm>
            <a:off x="776325" y="7156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size = 6252</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95" name="Google Shape;195;p1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96" name="Google Shape;196;p1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1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98" name="Google Shape;198;p1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99" name="Google Shape;199;p1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00" name="Google Shape;200;p18"/>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02" name="Google Shape;202;p18"/>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sp>
        <p:nvSpPr>
          <p:cNvPr id="204" name="Google Shape;204;p18"/>
          <p:cNvSpPr txBox="1"/>
          <p:nvPr/>
        </p:nvSpPr>
        <p:spPr>
          <a:xfrm>
            <a:off x="322700" y="1580775"/>
            <a:ext cx="16552500" cy="12414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3100">
              <a:solidFill>
                <a:schemeClr val="dk2"/>
              </a:solidFill>
            </a:endParaRPr>
          </a:p>
          <a:p>
            <a:pPr indent="0" lvl="0" marL="0" rtl="0" algn="l">
              <a:spcBef>
                <a:spcPts val="0"/>
              </a:spcBef>
              <a:spcAft>
                <a:spcPts val="0"/>
              </a:spcAft>
              <a:buNone/>
            </a:pPr>
            <a:r>
              <a:t/>
            </a:r>
            <a:endParaRPr/>
          </a:p>
        </p:txBody>
      </p:sp>
      <p:sp>
        <p:nvSpPr>
          <p:cNvPr id="205" name="Google Shape;205;p18"/>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07" name="Google Shape;207;p18"/>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08" name="Google Shape;208;p18"/>
          <p:cNvSpPr/>
          <p:nvPr/>
        </p:nvSpPr>
        <p:spPr>
          <a:xfrm>
            <a:off x="776325" y="7156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size = </a:t>
            </a:r>
            <a:r>
              <a:rPr lang="en-GB" sz="2600"/>
              <a:t>4942</a:t>
            </a:r>
            <a:endParaRPr sz="2600"/>
          </a:p>
        </p:txBody>
      </p:sp>
      <p:sp>
        <p:nvSpPr>
          <p:cNvPr id="209" name="Google Shape;209;p18"/>
          <p:cNvSpPr/>
          <p:nvPr/>
        </p:nvSpPr>
        <p:spPr>
          <a:xfrm>
            <a:off x="5272125" y="6013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a:t>
            </a:r>
            <a:r>
              <a:rPr lang="en-GB" sz="2600"/>
              <a:t>ize = 1310</a:t>
            </a:r>
            <a:endParaRPr sz="2600"/>
          </a:p>
          <a:p>
            <a:pPr indent="0" lvl="0" marL="0" rtl="0" algn="ctr">
              <a:spcBef>
                <a:spcPts val="0"/>
              </a:spcBef>
              <a:spcAft>
                <a:spcPts val="0"/>
              </a:spcAft>
              <a:buNone/>
            </a:pPr>
            <a:r>
              <a:rPr b="1" lang="en-GB" sz="2600"/>
              <a:t>UNAFFECTING</a:t>
            </a:r>
            <a:endParaRPr b="1"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17" name="Google Shape;217;p1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18" name="Google Shape;218;p19"/>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1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20" name="Google Shape;220;p1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21" name="Google Shape;221;p1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22" name="Google Shape;222;p19"/>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23" name="Google Shape;223;p19"/>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24" name="Google Shape;224;p19"/>
          <p:cNvCxnSpPr>
            <a:stCxn id="222" idx="3"/>
            <a:endCxn id="223"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25" name="Google Shape;225;p19"/>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26" name="Google Shape;226;p19"/>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27" name="Google Shape;227;p19"/>
          <p:cNvCxnSpPr>
            <a:stCxn id="223" idx="3"/>
            <a:endCxn id="225"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28" name="Google Shape;228;p19"/>
          <p:cNvCxnSpPr>
            <a:stCxn id="223" idx="3"/>
            <a:endCxn id="226"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229" name="Google Shape;229;p19"/>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19"/>
          <p:cNvCxnSpPr>
            <a:stCxn id="229" idx="0"/>
            <a:endCxn id="222"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231" name="Google Shape;231;p19"/>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33" name="Google Shape;233;p19"/>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34" name="Google Shape;234;p19"/>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35" name="Google Shape;235;p19"/>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3837350" y="40934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238" name="Google Shape;238;p19"/>
          <p:cNvCxnSpPr>
            <a:stCxn id="236" idx="6"/>
            <a:endCxn id="222" idx="1"/>
          </p:cNvCxnSpPr>
          <p:nvPr/>
        </p:nvCxnSpPr>
        <p:spPr>
          <a:xfrm flipH="1" rot="10800000">
            <a:off x="4091450" y="3448400"/>
            <a:ext cx="2408700" cy="779100"/>
          </a:xfrm>
          <a:prstGeom prst="straightConnector1">
            <a:avLst/>
          </a:prstGeom>
          <a:noFill/>
          <a:ln cap="flat" cmpd="sng" w="28575">
            <a:solidFill>
              <a:schemeClr val="dk2"/>
            </a:solidFill>
            <a:prstDash val="solid"/>
            <a:round/>
            <a:headEnd len="med" w="med" type="none"/>
            <a:tailEnd len="med" w="med" type="triangle"/>
          </a:ln>
        </p:spPr>
      </p:cxnSp>
      <p:sp>
        <p:nvSpPr>
          <p:cNvPr id="239" name="Google Shape;239;p19"/>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240" name="Google Shape;240;p19"/>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241" name="Google Shape;241;p19"/>
          <p:cNvCxnSpPr>
            <a:endCxn id="240"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242" name="Google Shape;242;p19"/>
          <p:cNvCxnSpPr>
            <a:endCxn id="240"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243" name="Google Shape;243;p19"/>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244" name="Google Shape;244;p19"/>
          <p:cNvCxnSpPr>
            <a:stCxn id="226" idx="2"/>
            <a:endCxn id="243" idx="0"/>
          </p:cNvCxnSpPr>
          <p:nvPr/>
        </p:nvCxnSpPr>
        <p:spPr>
          <a:xfrm>
            <a:off x="11855325" y="448230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2" name="Google Shape;252;p2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53" name="Google Shape;253;p2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2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55" name="Google Shape;255;p2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56" name="Google Shape;256;p2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57" name="Google Shape;257;p20"/>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58" name="Google Shape;258;p20"/>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59" name="Google Shape;259;p20"/>
          <p:cNvCxnSpPr>
            <a:stCxn id="257" idx="3"/>
            <a:endCxn id="258"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60" name="Google Shape;260;p20"/>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61" name="Google Shape;261;p20"/>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62" name="Google Shape;262;p20"/>
          <p:cNvCxnSpPr>
            <a:stCxn id="258" idx="3"/>
            <a:endCxn id="260"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63" name="Google Shape;263;p20"/>
          <p:cNvCxnSpPr>
            <a:stCxn id="258" idx="3"/>
            <a:endCxn id="261"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264" name="Google Shape;264;p20"/>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20"/>
          <p:cNvCxnSpPr>
            <a:stCxn id="264" idx="0"/>
            <a:endCxn id="257"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266" name="Google Shape;266;p20"/>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68" name="Google Shape;268;p20"/>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69" name="Google Shape;269;p20"/>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70" name="Google Shape;270;p20"/>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3837350" y="40934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273" name="Google Shape;273;p20"/>
          <p:cNvCxnSpPr>
            <a:stCxn id="274" idx="6"/>
            <a:endCxn id="257" idx="1"/>
          </p:cNvCxnSpPr>
          <p:nvPr/>
        </p:nvCxnSpPr>
        <p:spPr>
          <a:xfrm flipH="1" rot="10800000">
            <a:off x="1729250" y="3448400"/>
            <a:ext cx="4770900" cy="2150700"/>
          </a:xfrm>
          <a:prstGeom prst="straightConnector1">
            <a:avLst/>
          </a:prstGeom>
          <a:noFill/>
          <a:ln cap="flat" cmpd="sng" w="28575">
            <a:solidFill>
              <a:schemeClr val="dk2"/>
            </a:solidFill>
            <a:prstDash val="solid"/>
            <a:round/>
            <a:headEnd len="med" w="med" type="none"/>
            <a:tailEnd len="med" w="med" type="triangle"/>
          </a:ln>
        </p:spPr>
      </p:cxnSp>
      <p:sp>
        <p:nvSpPr>
          <p:cNvPr id="275" name="Google Shape;275;p20"/>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274" name="Google Shape;274;p20"/>
          <p:cNvSpPr/>
          <p:nvPr/>
        </p:nvSpPr>
        <p:spPr>
          <a:xfrm>
            <a:off x="1475150" y="54650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277" name="Google Shape;277;p20"/>
          <p:cNvCxnSpPr>
            <a:endCxn id="276"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278" name="Google Shape;278;p20"/>
          <p:cNvCxnSpPr>
            <a:endCxn id="276"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279" name="Google Shape;279;p20"/>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280" name="Google Shape;280;p20"/>
          <p:cNvCxnSpPr>
            <a:endCxn id="279" idx="0"/>
          </p:cNvCxnSpPr>
          <p:nvPr/>
        </p:nvCxnSpPr>
        <p:spPr>
          <a:xfrm>
            <a:off x="11855325" y="448225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Kantoorthema">
  <a:themeElements>
    <a:clrScheme name="Aangepast 2">
      <a:dk1>
        <a:srgbClr val="000000"/>
      </a:dk1>
      <a:lt1>
        <a:srgbClr val="FFFFFF"/>
      </a:lt1>
      <a:dk2>
        <a:srgbClr val="1E64C8"/>
      </a:dk2>
      <a:lt2>
        <a:srgbClr val="E9F0FA"/>
      </a:lt2>
      <a:accent1>
        <a:srgbClr val="8BBEE8"/>
      </a:accent1>
      <a:accent2>
        <a:srgbClr val="99CCEF"/>
      </a:accent2>
      <a:accent3>
        <a:srgbClr val="A7DAF6"/>
      </a:accent3>
      <a:accent4>
        <a:srgbClr val="B5E8FD"/>
      </a:accent4>
      <a:accent5>
        <a:srgbClr val="C3F6FF"/>
      </a:accent5>
      <a:accent6>
        <a:srgbClr val="D1FFFF"/>
      </a:accent6>
      <a:hlink>
        <a:srgbClr val="1E64C8"/>
      </a:hlink>
      <a:folHlink>
        <a:srgbClr val="1E64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